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8"/>
  </p:notesMasterIdLst>
  <p:sldIdLst>
    <p:sldId id="256" r:id="rId2"/>
    <p:sldId id="279" r:id="rId3"/>
    <p:sldId id="283" r:id="rId4"/>
    <p:sldId id="297" r:id="rId5"/>
    <p:sldId id="295" r:id="rId6"/>
    <p:sldId id="280" r:id="rId7"/>
    <p:sldId id="296" r:id="rId8"/>
    <p:sldId id="281" r:id="rId9"/>
    <p:sldId id="282" r:id="rId10"/>
    <p:sldId id="305" r:id="rId11"/>
    <p:sldId id="284" r:id="rId12"/>
    <p:sldId id="302" r:id="rId13"/>
    <p:sldId id="288" r:id="rId14"/>
    <p:sldId id="257" r:id="rId15"/>
    <p:sldId id="308" r:id="rId16"/>
    <p:sldId id="260" r:id="rId17"/>
    <p:sldId id="285" r:id="rId18"/>
    <p:sldId id="287" r:id="rId19"/>
    <p:sldId id="298" r:id="rId20"/>
    <p:sldId id="286" r:id="rId21"/>
    <p:sldId id="300" r:id="rId22"/>
    <p:sldId id="289" r:id="rId23"/>
    <p:sldId id="290" r:id="rId24"/>
    <p:sldId id="291" r:id="rId25"/>
    <p:sldId id="309" r:id="rId26"/>
    <p:sldId id="310" r:id="rId27"/>
    <p:sldId id="312" r:id="rId28"/>
    <p:sldId id="311" r:id="rId29"/>
    <p:sldId id="273" r:id="rId30"/>
    <p:sldId id="306" r:id="rId31"/>
    <p:sldId id="301" r:id="rId32"/>
    <p:sldId id="314" r:id="rId33"/>
    <p:sldId id="317" r:id="rId34"/>
    <p:sldId id="318" r:id="rId35"/>
    <p:sldId id="313" r:id="rId36"/>
    <p:sldId id="27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E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660"/>
  </p:normalViewPr>
  <p:slideViewPr>
    <p:cSldViewPr>
      <p:cViewPr varScale="1">
        <p:scale>
          <a:sx n="109" d="100"/>
          <a:sy n="109" d="100"/>
        </p:scale>
        <p:origin x="1758" y="102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316596-7056-40EE-B67A-ADEB02D2CCCC}" type="datetimeFigureOut">
              <a:rPr lang="pl-PL"/>
              <a:pPr>
                <a:defRPr/>
              </a:pPr>
              <a:t>29.05.2024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C87EC92-D91C-4724-A725-2C614595013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7EC92-D91C-4724-A725-2C6145950132}" type="slidenum">
              <a:rPr lang="pl-PL" smtClean="0"/>
              <a:pPr>
                <a:defRPr/>
              </a:pPr>
              <a:t>9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7EC92-D91C-4724-A725-2C6145950132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7EC92-D91C-4724-A725-2C6145950132}" type="slidenum">
              <a:rPr lang="pl-PL" smtClean="0"/>
              <a:pPr>
                <a:defRPr/>
              </a:pPr>
              <a:t>36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C3076-CE72-4030-B8C7-4E7670835E56}" type="datetimeFigureOut">
              <a:rPr lang="pl-PL" smtClean="0"/>
              <a:pPr>
                <a:defRPr/>
              </a:pPr>
              <a:t>29.05.2024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01ABE9-B7BC-46DA-B592-F2F851093BD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789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14DADE-C433-480B-BDBA-9F83DCC8A5F1}" type="datetimeFigureOut">
              <a:rPr lang="pl-PL" smtClean="0"/>
              <a:pPr>
                <a:defRPr/>
              </a:pPr>
              <a:t>29.05.2024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0AFDA-6872-4091-A6CA-66F695A36707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1617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8D63D2-B05A-4EE1-88CC-2C08C2A1071C}" type="datetimeFigureOut">
              <a:rPr lang="pl-PL" smtClean="0"/>
              <a:pPr>
                <a:defRPr/>
              </a:pPr>
              <a:t>29.05.2024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97161-510E-4F62-8150-4CBD9F3C161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9313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31AE89-34EC-4B35-BA17-3819C5D8B48D}" type="datetimeFigureOut">
              <a:rPr lang="pl-PL" smtClean="0"/>
              <a:pPr>
                <a:defRPr/>
              </a:pPr>
              <a:t>29.05.2024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A7124-CD69-49D2-A9C5-58A2E253D69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7744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7F9A34-34A9-4F1D-9FC6-FD23A608FBF8}" type="datetimeFigureOut">
              <a:rPr lang="pl-PL" smtClean="0"/>
              <a:pPr>
                <a:defRPr/>
              </a:pPr>
              <a:t>29.05.2024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F0D8D4-45BD-455D-A3F5-B25CB377D7A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492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85CA07-D397-4603-AEA8-D714F35AAD56}" type="datetimeFigureOut">
              <a:rPr lang="pl-PL" smtClean="0"/>
              <a:pPr>
                <a:defRPr/>
              </a:pPr>
              <a:t>29.05.2024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BD820-7DD3-4A2D-8163-21802B60579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1905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38959D-276A-4986-90DF-2712C2BFBAE4}" type="datetimeFigureOut">
              <a:rPr lang="pl-PL" smtClean="0"/>
              <a:pPr>
                <a:defRPr/>
              </a:pPr>
              <a:t>29.05.2024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F4C6B9-C558-4EBC-B058-1AA2E0AE8B5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8179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7DB2AA-5297-490F-9A71-78BC78DC29AD}" type="datetimeFigureOut">
              <a:rPr lang="pl-PL" smtClean="0"/>
              <a:pPr>
                <a:defRPr/>
              </a:pPr>
              <a:t>29.05.2024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A84B9-2128-46A1-8512-787914A1FAB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0431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3915CF-B0F4-4DA5-A2EB-DA7D6463FDA9}" type="datetimeFigureOut">
              <a:rPr lang="pl-PL" smtClean="0"/>
              <a:pPr>
                <a:defRPr/>
              </a:pPr>
              <a:t>29.05.2024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362605-AA22-46F4-AD8B-EF9713911F8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3838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18ABE069-774D-406B-84C9-CD4B90204F0A}" type="datetimeFigureOut">
              <a:rPr lang="pl-PL" smtClean="0"/>
              <a:pPr>
                <a:defRPr/>
              </a:pPr>
              <a:t>29.05.2024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9A8A762-F95C-4237-81C4-AD1B34EE7D9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1076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9703DA-0DA4-45F6-830A-A62DD30B6CB9}" type="datetimeFigureOut">
              <a:rPr lang="pl-PL" smtClean="0"/>
              <a:pPr>
                <a:defRPr/>
              </a:pPr>
              <a:t>29.05.2024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35C313-D6C5-4F1A-BC1E-5B59E514E89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7243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AA11C0D-85CF-47A7-B171-7CC8427E670A}" type="datetimeFigureOut">
              <a:rPr lang="pl-PL" smtClean="0"/>
              <a:pPr>
                <a:defRPr/>
              </a:pPr>
              <a:t>29.05.2024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9DC29FE-BD97-4AAC-A2E2-DD39106C3FA0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78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7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5.jpeg"/><Relationship Id="rId5" Type="http://schemas.openxmlformats.org/officeDocument/2006/relationships/image" Target="../media/image50.jpeg"/><Relationship Id="rId10" Type="http://schemas.openxmlformats.org/officeDocument/2006/relationships/image" Target="../media/image46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data:image/jpeg;base64,/9j/4AAQSkZJRgABAQAAAQABAAD/2wCEAAkGBxMHBhQUBxMVFBQXFxcWGBcYEhUXGBkTGRYiGBQXHRQaHCggHholIhQXLTEhJikrLi4uFyA3RDMsNygtLisBCgoKDg0OGhAPFTQlHiIsLCwvLyswKzQ0Nis0LjEsMiw1Kyw3KzgrLywsMis4Kyw4NSwsKywsNywsLCs3KysrNP/AABEIALQBFwMBIgACEQEDEQH/xAAbAAEAAgMBAQAAAAAAAAAAAAAABAUBAgMHBv/EADwQAAIBAgQDBQYCCQQDAAAAAAABAgMRBAUSITFBUQYTYXGRBxQiQoGhI7EVJDIzcoLBwtFDU+HwJTRS/8QAFwEBAQEBAAAAAAAAAAAAAAAAAAEDAv/EAB0RAQEAAgMAAwAAAAAAAAAAAAABAhESITEDUWH/2gAMAwEAAhEDEQA/APcQAAAAAAAAAAAAAAAAAAAAAAAAAAAAAAAAAAAAAAAAAAAAAAAAAAAAAAAAAAAAAAAAAAAAAAAAAAAAAAAAAAAAAAAAAAAAAAAAAAAAAAAAAAAAAAAAAAAAAAAAAAAAAAAAAAAAAAAAAAAAAAAAAAAAAAAAAAAAAAAAABpVqqjTcqrSildtuySPh839oUVVcMmiptcZy2il1t0/O64nxHtt7b1IZt7ngbqnTSdVr5ptXUb9Emvqy79kvZ1Y7B9/mUbpNKMXzq2vKX8l9K6NSfM14zHHlWduWV1PFlGWaZjSjJz7tTaUdT7vU30pxWq1k3dyjsuBtPLcxpd644yLVKajKyqx+F04zc7uc1Za9/h4JvwPrqUJzx05Umpqn+HFT23aUp/Gl4xXB/ssj5bOvLHYq1Omr1Y3bqydv1eny0K/qjPlXXGPi817SZn2Za/SUVKL4SaUovntUja/k0nx2smWns47S1O0ONrPEyvsnbkt+S+p9BQymONw86Oa/iQg9KhwhospU3bi3G6Sbbs4XW58p7OOzNTs72rxseNJWUZXV7y0zj8P8PTa+pcjrlLjeu3PGzLe+npAAOGgAAAAAAAAAAAAAAAAAAAAAAAAAAAAAAAAAAAAA8V7Q5tgMR2ixFLNIWqRqSjJ33e/Gz8LH3Hs9hVfZqPuk6Sj3tfZ0pN37+XNVF4cuFjyn2+dk54DP/fcLFulWsptfJWS079FJJfVMsfYr29hgqMsNmsnZ2cXu3qsor6NKN3wWm72ba0yu5GWHxzC2/b1zKIYjuZ2qUv3ta96M/8Acdv9TpY1y6Ff37E6Z0v30b/hT3fu9Ph+Jtt5nan3kcdJbUlV+JfPLXGKjJX/AGU3FRdt/wBmRwy2jOjjMU5V3aNVN6oU9P8A69NtuyT+/IzakK1aGPn3ijCWmCc1PXD5nBOLhFrndq/GP0pq9XMMNnl6MaN6yjT12k4vRqlHbVZO0p79F5EvPMTPDdna1WpG0qjU1bbbZRTi909KXC/MpuyfaF5pmVGnJt2m5J2drqlNNauF93t4PoXXSX19zlSrrDf+VdNzv/p6tNv5ufEmAEUAAAAAAAAAAAAAAAAAAAAAAAAAAAAAAAAAAAAAcMdg6eYYSVPGwU4SVpRkrpo8e7S+xFLEOp2YrOm76lCT/ZfH4Z7fmj2gFmVnhp4hg4Z/kNJU6tOVWEWnHS1LhwteEkvKOlO7vxJv6dznFqooYGcHUnGcvg03ahGCV2prTaEeXHwdj2IF5fiaeUx7OZv2hTWaSp4eMlaUr95Ucb3cVKW0Yu28Ywij7jsz2Wo9nqK7i852s5y4+KXRbLx2W7sXwJs0AAigAAAAAAAAAAAAAAAAAAAAAAYbstwMmNSK7OsY8HgNVJXnJqMb8E3zt4JP0I9CjWowU8RPWttUWlw526NAXVwVWT1pYlyddbfKnyV3b7WGTVJV41HVfzyS8EpNIC0uLlFmFerCtThSaW8nJ2W6TWlfdnbOas6eMoww0lHUp32XLTbj5sC4FyrxOIeDyhzxTSmk7NbapX+FW8diJhsXWx2JUqaUaSlFWcVeSvZt+YF9cXKbM61WOaQhg3FLRqacU03e39DpltWdXHzVZWjZNRfJ7arPpe4FsYuVOU15V8ZVVV7Kc0l4RlZHF0sTLETdSWlKT0pJOOm/w/bqBegqcuxUsRjpXVopLh/9W+L7/kWsnZAZvbiYTvwKfOMTUWLp0sG7SknKUuajwSXnv6CfeYCDeIl3kdL81JK6s+O/D6gXNxcr8pnKtQvieNk/8kDIq1XEwhKtKMoyvdaVtts7rxsBfmG7cSvpY1PNJUqLvZK+97S3uvRL1I2Z16lTNI0cI9Pw65S57tpK/wDL9wLlO/Azcr8JSmtUa8ryVnGXOz5Prw+5tgK/vM5d5xWzXSSbT/ICcYuVeSVJYihJ1X80kvXYjY2vVjiaUKbS3k5Oy3SlZfYC9uZKfOKk4Y2lDCNR1KbeyfC1uK8Wdq1d4bK+8xFoyS5bJu9kreO3qBZA54ep3tFPqjoAAAAAAAAANKq1U3bobgCozT9bwEZQ30TjKS5qyal6ar+RZRmpUVp3uRMZlveVNWGk6cuqdr+a4MivL68oWlVsusYxi/WKQEzB4hTxcorZrb0f/KOGSLuXVjPZqpL0crp/VNCjksaOG0wbT46k2nfrc5+4YhS/fXXjGF7edrga42WrMoqPFJv1e35Gc9dT36gsLOUL95ez2bWm11wfM74fK3Rg3qbm/m53OMMqq98nWrSkk72e4GuY4GGMw8a1SK7yG7tzS2mrfR+hZRaeHj3XC8fzImLy6pUnfDVZQXRPa50p4GdPCaYTafUDjidu0ML/AO3/AHP/ACWKVsRt0/qVmHyupCupV6sp24X3sScfg6mIf4FSUPICrw9NtYh07qUas5Jrirzf9LnejicTS0uWirB25aZWfRrb7GYZNUjJvvp6uqdm/Pr9Tb3HEKNlV+qjFP1SA61cSoZ5GFLi43n6/Dfx4/YnYqfd09XRpvy5kPLMpjgW5NuUnu5Pdt+ZYtXW4FViUv0zTqLeMoOKfK6d1v46vsS6cL6++tJLhdLpwIlbKpRk3g5uKe+nZxv10vY418oq4tWxVV6OcY2in5pWuB17OVJVsJqrO7diL2fc6uFUcdJ1IzTXxbtSXK/Hhf0JVTKpxgo4WrKEVyWx1w+Wunh2pTd731cHfqBDweHhlGJcaask9S/ge3239CTJaM+UuU6as+Tabv8AZr1NaOVVFWviKspro9zNTKpU5fqdRxXHS7SjfwTul9AJ1atHDqU6zSjFK7/79PUq+zdR1JVJ1FbvG5pPpqb/ALkZnk0sXUTx83JLdR4Rv10rYsMRgI1KCjC8WuDTs19QIuRLuqc4z2anL89mccS9eaRUeSbf1lt+X3NvcMQpfvrrxjC/ra52oZW6NNtSet/NzuBwzvW8worDy03U99MXw082tuJhZE69dSx9SU7bpN7LyXBG1PKqirJ1q0ppO9nuXC2QCEdEbRMgAAAAAAAAAAAAAAAAAAAAAAAAAAAAAAAAAAAAAAAAAAAAAAAAAAAAAAAAAAAAAAAAAAAAAAAAAAAAAAAAAAAAAAAAAAAAAAAAAAAAAAAAAAAAAAAAAAAAAAAAAAAAAAAAAAAAAAAAAAAAAAAAAAAAAAA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052" name="AutoShape 8" descr="data:image/jpeg;base64,/9j/4AAQSkZJRgABAQAAAQABAAD/2wCEAAkGBxMHBhQUBxMVFBQXFxcWGBcYEhUXGBkTGRYiGBQXHRQaHCggHholIhQXLTEhJikrLi4uFyA3RDMsNygtLisBCgoKDg0OGhAPFTQlHiIsLCwvLyswKzQ0Nis0LjEsMiw1Kyw3KzgrLywsMis4Kyw4NSwsKywsNywsLCs3KysrNP/AABEIALQBFwMBIgACEQEDEQH/xAAbAAEAAgMBAQAAAAAAAAAAAAAABAUBAgMHBv/EADwQAAIBAgQDBQYCCQQDAAAAAAABAgMRBAUSITFBUQYTYXGRBxQiQoGhI7EVJDIzcoLBwtFDU+HwJTRS/8QAFwEBAQEBAAAAAAAAAAAAAAAAAAEDAv/EAB0RAQEAAgMAAwAAAAAAAAAAAAABAhESITEDUWH/2gAMAwEAAhEDEQA/APcQAAAAAAAAAAAAAAAAAAAAAAAAAAAAAAAAAAAAAAAAAAAAAAAAAAAAAAAAAAAAAAAAAAAAAAAAAAAAAAAAAAAAAAAAAAAAAAAAAAAAAAAAAAAAAAAAAAAAAAAAAAAAAAAAAAAAAAAAAAAAAAAAAAAAAAAAAAAAAAAAABpVqqjTcqrSildtuySPh839oUVVcMmiptcZy2il1t0/O64nxHtt7b1IZt7ngbqnTSdVr5ptXUb9Emvqy79kvZ1Y7B9/mUbpNKMXzq2vKX8l9K6NSfM14zHHlWduWV1PFlGWaZjSjJz7tTaUdT7vU30pxWq1k3dyjsuBtPLcxpd644yLVKajKyqx+F04zc7uc1Za9/h4JvwPrqUJzx05Umpqn+HFT23aUp/Gl4xXB/ssj5bOvLHYq1Omr1Y3bqydv1eny0K/qjPlXXGPi817SZn2Za/SUVKL4SaUovntUja/k0nx2smWns47S1O0ONrPEyvsnbkt+S+p9BQymONw86Oa/iQg9KhwhospU3bi3G6Sbbs4XW58p7OOzNTs72rxseNJWUZXV7y0zj8P8PTa+pcjrlLjeu3PGzLe+npAAOGgAAAAAAAAAAAAAAAAAAAAAAAAAAAAAAAAAAAAA8V7Q5tgMR2ixFLNIWqRqSjJ33e/Gz8LH3Hs9hVfZqPuk6Sj3tfZ0pN37+XNVF4cuFjyn2+dk54DP/fcLFulWsptfJWS079FJJfVMsfYr29hgqMsNmsnZ2cXu3qsor6NKN3wWm72ba0yu5GWHxzC2/b1zKIYjuZ2qUv3ta96M/8Acdv9TpY1y6Ff37E6Z0v30b/hT3fu9Ph+Jtt5nan3kcdJbUlV+JfPLXGKjJX/AGU3FRdt/wBmRwy2jOjjMU5V3aNVN6oU9P8A69NtuyT+/IzakK1aGPn3ijCWmCc1PXD5nBOLhFrndq/GP0pq9XMMNnl6MaN6yjT12k4vRqlHbVZO0p79F5EvPMTPDdna1WpG0qjU1bbbZRTi909KXC/MpuyfaF5pmVGnJt2m5J2drqlNNauF93t4PoXXSX19zlSrrDf+VdNzv/p6tNv5ufEmAEUAAAAAAAAAAAAAAAAAAAAAAAAAAAAAAAAAAAAAcMdg6eYYSVPGwU4SVpRkrpo8e7S+xFLEOp2YrOm76lCT/ZfH4Z7fmj2gFmVnhp4hg4Z/kNJU6tOVWEWnHS1LhwteEkvKOlO7vxJv6dznFqooYGcHUnGcvg03ahGCV2prTaEeXHwdj2IF5fiaeUx7OZv2hTWaSp4eMlaUr95Ucb3cVKW0Yu28Ywij7jsz2Wo9nqK7i852s5y4+KXRbLx2W7sXwJs0AAigAAAAAAAAAAAAAAAAAAAAAAYbstwMmNSK7OsY8HgNVJXnJqMb8E3zt4JP0I9CjWowU8RPWttUWlw526NAXVwVWT1pYlyddbfKnyV3b7WGTVJV41HVfzyS8EpNIC0uLlFmFerCtThSaW8nJ2W6TWlfdnbOas6eMoww0lHUp32XLTbj5sC4FyrxOIeDyhzxTSmk7NbapX+FW8diJhsXWx2JUqaUaSlFWcVeSvZt+YF9cXKbM61WOaQhg3FLRqacU03e39DpltWdXHzVZWjZNRfJ7arPpe4FsYuVOU15V8ZVVV7Kc0l4RlZHF0sTLETdSWlKT0pJOOm/w/bqBegqcuxUsRjpXVopLh/9W+L7/kWsnZAZvbiYTvwKfOMTUWLp0sG7SknKUuajwSXnv6CfeYCDeIl3kdL81JK6s+O/D6gXNxcr8pnKtQvieNk/8kDIq1XEwhKtKMoyvdaVtts7rxsBfmG7cSvpY1PNJUqLvZK+97S3uvRL1I2Z16lTNI0cI9Pw65S57tpK/wDL9wLlO/Azcr8JSmtUa8ryVnGXOz5Prw+5tgK/vM5d5xWzXSSbT/ICcYuVeSVJYihJ1X80kvXYjY2vVjiaUKbS3k5Oy3SlZfYC9uZKfOKk4Y2lDCNR1KbeyfC1uK8Wdq1d4bK+8xFoyS5bJu9kreO3qBZA54ep3tFPqjoAAAAAAAAANKq1U3bobgCozT9bwEZQ30TjKS5qyal6ar+RZRmpUVp3uRMZlveVNWGk6cuqdr+a4MivL68oWlVsusYxi/WKQEzB4hTxcorZrb0f/KOGSLuXVjPZqpL0crp/VNCjksaOG0wbT46k2nfrc5+4YhS/fXXjGF7edrga42WrMoqPFJv1e35Gc9dT36gsLOUL95ez2bWm11wfM74fK3Rg3qbm/m53OMMqq98nWrSkk72e4GuY4GGMw8a1SK7yG7tzS2mrfR+hZRaeHj3XC8fzImLy6pUnfDVZQXRPa50p4GdPCaYTafUDjidu0ML/AO3/AHP/ACWKVsRt0/qVmHyupCupV6sp24X3sScfg6mIf4FSUPICrw9NtYh07qUas5Jrirzf9LnejicTS0uWirB25aZWfRrb7GYZNUjJvvp6uqdm/Pr9Tb3HEKNlV+qjFP1SA61cSoZ5GFLi43n6/Dfx4/YnYqfd09XRpvy5kPLMpjgW5NuUnu5Pdt+ZYtXW4FViUv0zTqLeMoOKfK6d1v46vsS6cL6++tJLhdLpwIlbKpRk3g5uKe+nZxv10vY418oq4tWxVV6OcY2in5pWuB17OVJVsJqrO7diL2fc6uFUcdJ1IzTXxbtSXK/Hhf0JVTKpxgo4WrKEVyWx1w+Wunh2pTd731cHfqBDweHhlGJcaask9S/ge3239CTJaM+UuU6as+Tabv8AZr1NaOVVFWviKspro9zNTKpU5fqdRxXHS7SjfwTul9AJ1atHDqU6zSjFK7/79PUq+zdR1JVJ1FbvG5pPpqb/ALkZnk0sXUTx83JLdR4Rv10rYsMRgI1KCjC8WuDTs19QIuRLuqc4z2anL89mccS9eaRUeSbf1lt+X3NvcMQpfvrrxjC/ra52oZW6NNtSet/NzuBwzvW8worDy03U99MXw082tuJhZE69dSx9SU7bpN7LyXBG1PKqirJ1q0ppO9nuXC2QCEdEbRMgAAAAAAAAAAAAAAAAAAAAAAAAAAAAAAAAAAAAAAAAAAAAAAAAAAAAAAAAAAAAAAAAAAAAAAAAAAAAAAAAAAAAAAAAAAAAAAAAAAAAAAAAAAAAAAAAAAAAAAAAAAAAAAAAAAAAAAAAAAAAAAAAAAAAAAA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053" name="AutoShape 10" descr="data:image/jpeg;base64,/9j/4AAQSkZJRgABAQAAAQABAAD/2wCEAAkGBxMHBhQUBxMVFBQXFxcWGBcYEhUXGBkTGRYiGBQXHRQaHCggHholIhQXLTEhJikrLi4uFyA3RDMsNygtLisBCgoKDg0OGhAPFTQlHiIsLCwvLyswKzQ0Nis0LjEsMiw1Kyw3KzgrLywsMis4Kyw4NSwsKywsNywsLCs3KysrNP/AABEIALQBFwMBIgACEQEDEQH/xAAbAAEAAgMBAQAAAAAAAAAAAAAABAUBAgMHBv/EADwQAAIBAgQDBQYCCQQDAAAAAAABAgMRBAUSITFBUQYTYXGRBxQiQoGhI7EVJDIzcoLBwtFDU+HwJTRS/8QAFwEBAQEBAAAAAAAAAAAAAAAAAAEDAv/EAB0RAQEAAgMAAwAAAAAAAAAAAAABAhESITEDUWH/2gAMAwEAAhEDEQA/APcQAAAAAAAAAAAAAAAAAAAAAAAAAAAAAAAAAAAAAAAAAAAAAAAAAAAAAAAAAAAAAAAAAAAAAAAAAAAAAAAAAAAAAAAAAAAAAAAAAAAAAAAAAAAAAAAAAAAAAAAAAAAAAAAAAAAAAAAAAAAAAAAAAAAAAAAAAAAAAAAAABpVqqjTcqrSildtuySPh839oUVVcMmiptcZy2il1t0/O64nxHtt7b1IZt7ngbqnTSdVr5ptXUb9Emvqy79kvZ1Y7B9/mUbpNKMXzq2vKX8l9K6NSfM14zHHlWduWV1PFlGWaZjSjJz7tTaUdT7vU30pxWq1k3dyjsuBtPLcxpd644yLVKajKyqx+F04zc7uc1Za9/h4JvwPrqUJzx05Umpqn+HFT23aUp/Gl4xXB/ssj5bOvLHYq1Omr1Y3bqydv1eny0K/qjPlXXGPi817SZn2Za/SUVKL4SaUovntUja/k0nx2smWns47S1O0ONrPEyvsnbkt+S+p9BQymONw86Oa/iQg9KhwhospU3bi3G6Sbbs4XW58p7OOzNTs72rxseNJWUZXV7y0zj8P8PTa+pcjrlLjeu3PGzLe+npAAOGgAAAAAAAAAAAAAAAAAAAAAAAAAAAAAAAAAAAAA8V7Q5tgMR2ixFLNIWqRqSjJ33e/Gz8LH3Hs9hVfZqPuk6Sj3tfZ0pN37+XNVF4cuFjyn2+dk54DP/fcLFulWsptfJWS079FJJfVMsfYr29hgqMsNmsnZ2cXu3qsor6NKN3wWm72ba0yu5GWHxzC2/b1zKIYjuZ2qUv3ta96M/8Acdv9TpY1y6Ff37E6Z0v30b/hT3fu9Ph+Jtt5nan3kcdJbUlV+JfPLXGKjJX/AGU3FRdt/wBmRwy2jOjjMU5V3aNVN6oU9P8A69NtuyT+/IzakK1aGPn3ijCWmCc1PXD5nBOLhFrndq/GP0pq9XMMNnl6MaN6yjT12k4vRqlHbVZO0p79F5EvPMTPDdna1WpG0qjU1bbbZRTi909KXC/MpuyfaF5pmVGnJt2m5J2drqlNNauF93t4PoXXSX19zlSrrDf+VdNzv/p6tNv5ufEmAEUAAAAAAAAAAAAAAAAAAAAAAAAAAAAAAAAAAAAAcMdg6eYYSVPGwU4SVpRkrpo8e7S+xFLEOp2YrOm76lCT/ZfH4Z7fmj2gFmVnhp4hg4Z/kNJU6tOVWEWnHS1LhwteEkvKOlO7vxJv6dznFqooYGcHUnGcvg03ahGCV2prTaEeXHwdj2IF5fiaeUx7OZv2hTWaSp4eMlaUr95Ucb3cVKW0Yu28Ywij7jsz2Wo9nqK7i852s5y4+KXRbLx2W7sXwJs0AAigAAAAAAAAAAAAAAAAAAAAAAYbstwMmNSK7OsY8HgNVJXnJqMb8E3zt4JP0I9CjWowU8RPWttUWlw526NAXVwVWT1pYlyddbfKnyV3b7WGTVJV41HVfzyS8EpNIC0uLlFmFerCtThSaW8nJ2W6TWlfdnbOas6eMoww0lHUp32XLTbj5sC4FyrxOIeDyhzxTSmk7NbapX+FW8diJhsXWx2JUqaUaSlFWcVeSvZt+YF9cXKbM61WOaQhg3FLRqacU03e39DpltWdXHzVZWjZNRfJ7arPpe4FsYuVOU15V8ZVVV7Kc0l4RlZHF0sTLETdSWlKT0pJOOm/w/bqBegqcuxUsRjpXVopLh/9W+L7/kWsnZAZvbiYTvwKfOMTUWLp0sG7SknKUuajwSXnv6CfeYCDeIl3kdL81JK6s+O/D6gXNxcr8pnKtQvieNk/8kDIq1XEwhKtKMoyvdaVtts7rxsBfmG7cSvpY1PNJUqLvZK+97S3uvRL1I2Z16lTNI0cI9Pw65S57tpK/wDL9wLlO/Azcr8JSmtUa8ryVnGXOz5Prw+5tgK/vM5d5xWzXSSbT/ICcYuVeSVJYihJ1X80kvXYjY2vVjiaUKbS3k5Oy3SlZfYC9uZKfOKk4Y2lDCNR1KbeyfC1uK8Wdq1d4bK+8xFoyS5bJu9kreO3qBZA54ep3tFPqjoAAAAAAAAANKq1U3bobgCozT9bwEZQ30TjKS5qyal6ar+RZRmpUVp3uRMZlveVNWGk6cuqdr+a4MivL68oWlVsusYxi/WKQEzB4hTxcorZrb0f/KOGSLuXVjPZqpL0crp/VNCjksaOG0wbT46k2nfrc5+4YhS/fXXjGF7edrga42WrMoqPFJv1e35Gc9dT36gsLOUL95ez2bWm11wfM74fK3Rg3qbm/m53OMMqq98nWrSkk72e4GuY4GGMw8a1SK7yG7tzS2mrfR+hZRaeHj3XC8fzImLy6pUnfDVZQXRPa50p4GdPCaYTafUDjidu0ML/AO3/AHP/ACWKVsRt0/qVmHyupCupV6sp24X3sScfg6mIf4FSUPICrw9NtYh07qUas5Jrirzf9LnejicTS0uWirB25aZWfRrb7GYZNUjJvvp6uqdm/Pr9Tb3HEKNlV+qjFP1SA61cSoZ5GFLi43n6/Dfx4/YnYqfd09XRpvy5kPLMpjgW5NuUnu5Pdt+ZYtXW4FViUv0zTqLeMoOKfK6d1v46vsS6cL6++tJLhdLpwIlbKpRk3g5uKe+nZxv10vY418oq4tWxVV6OcY2in5pWuB17OVJVsJqrO7diL2fc6uFUcdJ1IzTXxbtSXK/Hhf0JVTKpxgo4WrKEVyWx1w+Wunh2pTd731cHfqBDweHhlGJcaask9S/ge3239CTJaM+UuU6as+Tabv8AZr1NaOVVFWviKspro9zNTKpU5fqdRxXHS7SjfwTul9AJ1atHDqU6zSjFK7/79PUq+zdR1JVJ1FbvG5pPpqb/ALkZnk0sXUTx83JLdR4Rv10rYsMRgI1KCjC8WuDTs19QIuRLuqc4z2anL89mccS9eaRUeSbf1lt+X3NvcMQpfvrrxjC/ra52oZW6NNtSet/NzuBwzvW8worDy03U99MXw082tuJhZE69dSx9SU7bpN7LyXBG1PKqirJ1q0ppO9nuXC2QCEdEbRMgAAAAAAAAAAAAAAAAAAAAAAAAAAAAAAAAAAAAAAAAAAAAAAAAAAAAAAAAAAAAAAAAAAAAAAAAAAAAAAAAAAAAAAAAAAAAAAAAAAAAAAAAAAAAAAAAAAAAAAAAAAAAAAAAAAAAAAAAAAAAAAAAAAAAAAA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054" name="AutoShape 12" descr="data:image/jpeg;base64,/9j/4AAQSkZJRgABAQAAAQABAAD/2wCEAAkGBxMHBhQUBxMVFBQXFxcWGBcYEhUXGBkTGRYiGBQXHRQaHCggHholIhQXLTEhJikrLi4uFyA3RDMsNygtLisBCgoKDg0OGhAPFTQlHiIsLCwvLyswKzQ0Nis0LjEsMiw1Kyw3KzgrLywsMis4Kyw4NSwsKywsNywsLCs3KysrNP/AABEIALQBFwMBIgACEQEDEQH/xAAbAAEAAgMBAQAAAAAAAAAAAAAABAUBAgMHBv/EADwQAAIBAgQDBQYCCQQDAAAAAAABAgMRBAUSITFBUQYTYXGRBxQiQoGhI7EVJDIzcoLBwtFDU+HwJTRS/8QAFwEBAQEBAAAAAAAAAAAAAAAAAAEDAv/EAB0RAQEAAgMAAwAAAAAAAAAAAAABAhESITEDUWH/2gAMAwEAAhEDEQA/APcQAAAAAAAAAAAAAAAAAAAAAAAAAAAAAAAAAAAAAAAAAAAAAAAAAAAAAAAAAAAAAAAAAAAAAAAAAAAAAAAAAAAAAAAAAAAAAAAAAAAAAAAAAAAAAAAAAAAAAAAAAAAAAAAAAAAAAAAAAAAAAAAAAAAAAAAAAAAAAAAAABpVqqjTcqrSildtuySPh839oUVVcMmiptcZy2il1t0/O64nxHtt7b1IZt7ngbqnTSdVr5ptXUb9Emvqy79kvZ1Y7B9/mUbpNKMXzq2vKX8l9K6NSfM14zHHlWduWV1PFlGWaZjSjJz7tTaUdT7vU30pxWq1k3dyjsuBtPLcxpd644yLVKajKyqx+F04zc7uc1Za9/h4JvwPrqUJzx05Umpqn+HFT23aUp/Gl4xXB/ssj5bOvLHYq1Omr1Y3bqydv1eny0K/qjPlXXGPi817SZn2Za/SUVKL4SaUovntUja/k0nx2smWns47S1O0ONrPEyvsnbkt+S+p9BQymONw86Oa/iQg9KhwhospU3bi3G6Sbbs4XW58p7OOzNTs72rxseNJWUZXV7y0zj8P8PTa+pcjrlLjeu3PGzLe+npAAOGgAAAAAAAAAAAAAAAAAAAAAAAAAAAAAAAAAAAAA8V7Q5tgMR2ixFLNIWqRqSjJ33e/Gz8LH3Hs9hVfZqPuk6Sj3tfZ0pN37+XNVF4cuFjyn2+dk54DP/fcLFulWsptfJWS079FJJfVMsfYr29hgqMsNmsnZ2cXu3qsor6NKN3wWm72ba0yu5GWHxzC2/b1zKIYjuZ2qUv3ta96M/8Acdv9TpY1y6Ff37E6Z0v30b/hT3fu9Ph+Jtt5nan3kcdJbUlV+JfPLXGKjJX/AGU3FRdt/wBmRwy2jOjjMU5V3aNVN6oU9P8A69NtuyT+/IzakK1aGPn3ijCWmCc1PXD5nBOLhFrndq/GP0pq9XMMNnl6MaN6yjT12k4vRqlHbVZO0p79F5EvPMTPDdna1WpG0qjU1bbbZRTi909KXC/MpuyfaF5pmVGnJt2m5J2drqlNNauF93t4PoXXSX19zlSrrDf+VdNzv/p6tNv5ufEmAEUAAAAAAAAAAAAAAAAAAAAAAAAAAAAAAAAAAAAAcMdg6eYYSVPGwU4SVpRkrpo8e7S+xFLEOp2YrOm76lCT/ZfH4Z7fmj2gFmVnhp4hg4Z/kNJU6tOVWEWnHS1LhwteEkvKOlO7vxJv6dznFqooYGcHUnGcvg03ahGCV2prTaEeXHwdj2IF5fiaeUx7OZv2hTWaSp4eMlaUr95Ucb3cVKW0Yu28Ywij7jsz2Wo9nqK7i852s5y4+KXRbLx2W7sXwJs0AAigAAAAAAAAAAAAAAAAAAAAAAYbstwMmNSK7OsY8HgNVJXnJqMb8E3zt4JP0I9CjWowU8RPWttUWlw526NAXVwVWT1pYlyddbfKnyV3b7WGTVJV41HVfzyS8EpNIC0uLlFmFerCtThSaW8nJ2W6TWlfdnbOas6eMoww0lHUp32XLTbj5sC4FyrxOIeDyhzxTSmk7NbapX+FW8diJhsXWx2JUqaUaSlFWcVeSvZt+YF9cXKbM61WOaQhg3FLRqacU03e39DpltWdXHzVZWjZNRfJ7arPpe4FsYuVOU15V8ZVVV7Kc0l4RlZHF0sTLETdSWlKT0pJOOm/w/bqBegqcuxUsRjpXVopLh/9W+L7/kWsnZAZvbiYTvwKfOMTUWLp0sG7SknKUuajwSXnv6CfeYCDeIl3kdL81JK6s+O/D6gXNxcr8pnKtQvieNk/8kDIq1XEwhKtKMoyvdaVtts7rxsBfmG7cSvpY1PNJUqLvZK+97S3uvRL1I2Z16lTNI0cI9Pw65S57tpK/wDL9wLlO/Azcr8JSmtUa8ryVnGXOz5Prw+5tgK/vM5d5xWzXSSbT/ICcYuVeSVJYihJ1X80kvXYjY2vVjiaUKbS3k5Oy3SlZfYC9uZKfOKk4Y2lDCNR1KbeyfC1uK8Wdq1d4bK+8xFoyS5bJu9kreO3qBZA54ep3tFPqjoAAAAAAAAANKq1U3bobgCozT9bwEZQ30TjKS5qyal6ar+RZRmpUVp3uRMZlveVNWGk6cuqdr+a4MivL68oWlVsusYxi/WKQEzB4hTxcorZrb0f/KOGSLuXVjPZqpL0crp/VNCjksaOG0wbT46k2nfrc5+4YhS/fXXjGF7edrga42WrMoqPFJv1e35Gc9dT36gsLOUL95ez2bWm11wfM74fK3Rg3qbm/m53OMMqq98nWrSkk72e4GuY4GGMw8a1SK7yG7tzS2mrfR+hZRaeHj3XC8fzImLy6pUnfDVZQXRPa50p4GdPCaYTafUDjidu0ML/AO3/AHP/ACWKVsRt0/qVmHyupCupV6sp24X3sScfg6mIf4FSUPICrw9NtYh07qUas5Jrirzf9LnejicTS0uWirB25aZWfRrb7GYZNUjJvvp6uqdm/Pr9Tb3HEKNlV+qjFP1SA61cSoZ5GFLi43n6/Dfx4/YnYqfd09XRpvy5kPLMpjgW5NuUnu5Pdt+ZYtXW4FViUv0zTqLeMoOKfK6d1v46vsS6cL6++tJLhdLpwIlbKpRk3g5uKe+nZxv10vY418oq4tWxVV6OcY2in5pWuB17OVJVsJqrO7diL2fc6uFUcdJ1IzTXxbtSXK/Hhf0JVTKpxgo4WrKEVyWx1w+Wunh2pTd731cHfqBDweHhlGJcaask9S/ge3239CTJaM+UuU6as+Tabv8AZr1NaOVVFWviKspro9zNTKpU5fqdRxXHS7SjfwTul9AJ1atHDqU6zSjFK7/79PUq+zdR1JVJ1FbvG5pPpqb/ALkZnk0sXUTx83JLdR4Rv10rYsMRgI1KCjC8WuDTs19QIuRLuqc4z2anL89mccS9eaRUeSbf1lt+X3NvcMQpfvrrxjC/ra52oZW6NNtSet/NzuBwzvW8worDy03U99MXw082tuJhZE69dSx9SU7bpN7LyXBG1PKqirJ1q0ppO9nuXC2QCEdEbRMgAAAAAAAAAAAAAAAAAAAAAAAAAAAAAAAAAAAAAAAAAAAAAAAAAAAAAAAAAAAAAAAAAAAAAAAAAAAAAAAAAAAAAAAAAAAAAAAAAAAAAAAAAAAAAAAAAAAAAAAAAAAAAAAAAAAAAAAAAAAAAAAAAAAAAAA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8" y="1351788"/>
            <a:ext cx="7674864" cy="415442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504238" y="1355725"/>
          <a:ext cx="145415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Obiekt powłoki pakowarki" showAsIcon="1" r:id="rId3" imgW="1453680" imgH="516600" progId="Package">
                  <p:embed/>
                </p:oleObj>
              </mc:Choice>
              <mc:Fallback>
                <p:oleObj name="Obiekt powłoki pakowarki" showAsIcon="1" r:id="rId3" imgW="1453680" imgH="5166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4238" y="1355725"/>
                        <a:ext cx="1454150" cy="51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C:\Users\dell-2\Desktop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88640"/>
            <a:ext cx="4128459" cy="3096344"/>
          </a:xfrm>
          <a:prstGeom prst="rect">
            <a:avLst/>
          </a:prstGeom>
          <a:noFill/>
        </p:spPr>
      </p:pic>
      <p:pic>
        <p:nvPicPr>
          <p:cNvPr id="1028" name="Picture 4" descr="C:\Users\dell-2\Desktop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0004" y="188640"/>
            <a:ext cx="4128459" cy="3096344"/>
          </a:xfrm>
          <a:prstGeom prst="rect">
            <a:avLst/>
          </a:prstGeom>
          <a:noFill/>
        </p:spPr>
      </p:pic>
      <p:pic>
        <p:nvPicPr>
          <p:cNvPr id="1029" name="Picture 5" descr="C:\Users\dell-2\Desktop\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3429000"/>
            <a:ext cx="3600400" cy="27003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-2\Desktop\WSPÓLNE\Zdjęcia na 10 rocznicę\skanuj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41297" y="2780928"/>
            <a:ext cx="4526280" cy="3918204"/>
          </a:xfrm>
          <a:prstGeom prst="rect">
            <a:avLst/>
          </a:prstGeom>
          <a:noFill/>
        </p:spPr>
      </p:pic>
      <p:pic>
        <p:nvPicPr>
          <p:cNvPr id="1027" name="Picture 3" descr="C:\Users\dell-2\Desktop\WSPÓLNE\Zdjęcia na 10 rocznicę\skan.jpg"/>
          <p:cNvPicPr>
            <a:picLocks noChangeAspect="1" noChangeArrowheads="1"/>
          </p:cNvPicPr>
          <p:nvPr/>
        </p:nvPicPr>
        <p:blipFill>
          <a:blip r:embed="rId3" cstate="print"/>
          <a:srcRect t="12870"/>
          <a:stretch>
            <a:fillRect/>
          </a:stretch>
        </p:blipFill>
        <p:spPr bwMode="auto">
          <a:xfrm>
            <a:off x="5652120" y="0"/>
            <a:ext cx="2088083" cy="3227073"/>
          </a:xfrm>
          <a:prstGeom prst="rect">
            <a:avLst/>
          </a:prstGeom>
          <a:noFill/>
        </p:spPr>
      </p:pic>
      <p:pic>
        <p:nvPicPr>
          <p:cNvPr id="1028" name="Picture 4" descr="C:\Users\dell-2\Desktop\WSPÓLNE\Zdjęcia na 10 rocznicę\015.jpg"/>
          <p:cNvPicPr>
            <a:picLocks noChangeAspect="1" noChangeArrowheads="1"/>
          </p:cNvPicPr>
          <p:nvPr/>
        </p:nvPicPr>
        <p:blipFill>
          <a:blip r:embed="rId4" cstate="print"/>
          <a:srcRect l="3969"/>
          <a:stretch>
            <a:fillRect/>
          </a:stretch>
        </p:blipFill>
        <p:spPr bwMode="auto">
          <a:xfrm>
            <a:off x="110679" y="-76318"/>
            <a:ext cx="4343275" cy="67754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12" descr="3.jpg"/>
          <p:cNvPicPr>
            <a:picLocks noChangeAspect="1"/>
          </p:cNvPicPr>
          <p:nvPr/>
        </p:nvPicPr>
        <p:blipFill>
          <a:blip r:embed="rId2" cstate="print"/>
          <a:srcRect l="24071" t="7955" r="8094" b="57043"/>
          <a:stretch>
            <a:fillRect/>
          </a:stretch>
        </p:blipFill>
        <p:spPr bwMode="auto">
          <a:xfrm>
            <a:off x="827584" y="1052736"/>
            <a:ext cx="7632848" cy="541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ll-2\Desktop\WSPÓLNE\Zdjęcia na 10 rocznicę\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275" t="27726" r="16297" b="19771"/>
          <a:stretch>
            <a:fillRect/>
          </a:stretch>
        </p:blipFill>
        <p:spPr bwMode="auto">
          <a:xfrm rot="5400000">
            <a:off x="738000" y="-737997"/>
            <a:ext cx="2951988" cy="4427985"/>
          </a:xfrm>
          <a:prstGeom prst="rect">
            <a:avLst/>
          </a:prstGeom>
          <a:noFill/>
        </p:spPr>
      </p:pic>
      <p:pic>
        <p:nvPicPr>
          <p:cNvPr id="5" name="Picture 10" descr="jpzdjeciekuchn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631" y="0"/>
            <a:ext cx="4387345" cy="29216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9" descr="Jozef_Chmurzynsk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6923" y="3212976"/>
            <a:ext cx="4387415" cy="292494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9" descr="Jozef_Chmurzyns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981075"/>
            <a:ext cx="2843212" cy="1895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077" name="Picture 10" descr="jpzdjeciekuchn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981075"/>
            <a:ext cx="2846387" cy="1895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2" name="Grupa 7"/>
          <p:cNvGrpSpPr>
            <a:grpSpLocks/>
          </p:cNvGrpSpPr>
          <p:nvPr/>
        </p:nvGrpSpPr>
        <p:grpSpPr bwMode="auto">
          <a:xfrm>
            <a:off x="3048000" y="981075"/>
            <a:ext cx="3036888" cy="1897063"/>
            <a:chOff x="3047280" y="981075"/>
            <a:chExt cx="3036888" cy="1897063"/>
          </a:xfrm>
        </p:grpSpPr>
        <p:pic>
          <p:nvPicPr>
            <p:cNvPr id="3080" name="Picture 17" descr="tn_DSC_6730 2"/>
            <p:cNvPicPr>
              <a:picLocks noChangeAspect="1" noChangeArrowheads="1"/>
            </p:cNvPicPr>
            <p:nvPr/>
          </p:nvPicPr>
          <p:blipFill>
            <a:blip r:embed="rId5" cstate="print">
              <a:lum bright="10000" contrast="40000"/>
            </a:blip>
            <a:srcRect/>
            <a:stretch>
              <a:fillRect/>
            </a:stretch>
          </p:blipFill>
          <p:spPr bwMode="auto">
            <a:xfrm>
              <a:off x="3047280" y="981075"/>
              <a:ext cx="3036888" cy="1897063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</p:pic>
        <p:pic>
          <p:nvPicPr>
            <p:cNvPr id="3081" name="Picture 3" descr="C:\Users\Sebastian\Desktop\LOGO FUNDACJA DOBRY DUSZEK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81550" y="1052513"/>
              <a:ext cx="798513" cy="839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Prostokąt 9"/>
          <p:cNvSpPr/>
          <p:nvPr/>
        </p:nvSpPr>
        <p:spPr>
          <a:xfrm>
            <a:off x="0" y="3357563"/>
            <a:ext cx="9144000" cy="1154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dirty="0">
                <a:solidFill>
                  <a:srgbClr val="898989"/>
                </a:solidFill>
                <a:latin typeface="Arial Rounded MT Bold" pitchFamily="34" charset="0"/>
              </a:rPr>
              <a:t>Do</a:t>
            </a:r>
            <a:r>
              <a:rPr lang="pl-PL" sz="3100" b="1" dirty="0">
                <a:solidFill>
                  <a:srgbClr val="898989"/>
                </a:solidFill>
                <a:latin typeface="Arial Rounded MT Bold" pitchFamily="34" charset="0"/>
              </a:rPr>
              <a:t>ż</a:t>
            </a:r>
            <a:r>
              <a:rPr lang="pl-PL" sz="3200" dirty="0">
                <a:solidFill>
                  <a:srgbClr val="898989"/>
                </a:solidFill>
                <a:latin typeface="Arial Rounded MT Bold" pitchFamily="34" charset="0"/>
              </a:rPr>
              <a:t>ywianie </a:t>
            </a:r>
            <a:r>
              <a:rPr lang="pl-PL" sz="3200" dirty="0" smtClean="0">
                <a:solidFill>
                  <a:srgbClr val="898989"/>
                </a:solidFill>
                <a:latin typeface="Arial Rounded MT Bold" pitchFamily="34" charset="0"/>
              </a:rPr>
              <a:t>dzieci</a:t>
            </a:r>
            <a:endParaRPr lang="pl-PL" sz="3200" dirty="0">
              <a:solidFill>
                <a:srgbClr val="898989"/>
              </a:solidFill>
              <a:latin typeface="Arial Rounded MT Bold" pitchFamily="34" charset="0"/>
            </a:endParaRPr>
          </a:p>
          <a:p>
            <a:pPr algn="ctr">
              <a:defRPr/>
            </a:pPr>
            <a:endParaRPr lang="pl-PL" sz="900" i="1" dirty="0">
              <a:solidFill>
                <a:srgbClr val="898989"/>
              </a:solidFill>
            </a:endParaRPr>
          </a:p>
          <a:p>
            <a:pPr algn="ctr">
              <a:defRPr/>
            </a:pPr>
            <a:r>
              <a:rPr lang="pl-PL" sz="2800" dirty="0">
                <a:solidFill>
                  <a:srgbClr val="898989"/>
                </a:solidFill>
                <a:latin typeface="Arial Rounded MT Bold" pitchFamily="34" charset="0"/>
              </a:rPr>
              <a:t>Dobry + Duszek = Pe</a:t>
            </a:r>
            <a:r>
              <a:rPr lang="pl-PL" sz="2800" b="1" dirty="0">
                <a:solidFill>
                  <a:srgbClr val="898989"/>
                </a:solidFill>
                <a:latin typeface="Arial Rounded MT Bold" pitchFamily="34" charset="0"/>
              </a:rPr>
              <a:t>ł</a:t>
            </a:r>
            <a:r>
              <a:rPr lang="pl-PL" sz="2800" dirty="0">
                <a:solidFill>
                  <a:srgbClr val="898989"/>
                </a:solidFill>
                <a:latin typeface="Arial Rounded MT Bold" pitchFamily="34" charset="0"/>
              </a:rPr>
              <a:t>ny Brzuszek</a:t>
            </a:r>
          </a:p>
        </p:txBody>
      </p:sp>
      <p:sp>
        <p:nvSpPr>
          <p:cNvPr id="9" name="Prostokąt 8"/>
          <p:cNvSpPr/>
          <p:nvPr/>
        </p:nvSpPr>
        <p:spPr>
          <a:xfrm>
            <a:off x="0" y="188913"/>
            <a:ext cx="9107488" cy="58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pl-PL" sz="3200" dirty="0">
                <a:solidFill>
                  <a:srgbClr val="898989"/>
                </a:solidFill>
                <a:latin typeface="Arial Rounded MT Bold" pitchFamily="34" charset="0"/>
              </a:rPr>
              <a:t>PROJEKT</a:t>
            </a:r>
            <a:endParaRPr lang="pl-PL" sz="3200" dirty="0">
              <a:solidFill>
                <a:srgbClr val="898989"/>
              </a:solidFill>
              <a:latin typeface="ElementarzDwa" pitchFamily="2" charset="0"/>
            </a:endParaRPr>
          </a:p>
        </p:txBody>
      </p:sp>
      <p:pic>
        <p:nvPicPr>
          <p:cNvPr id="11" name="Picture 3" descr="C:\Users\Sebastian\Desktop\LOGO FUNDACJA DOBRY DUSZE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25" y="4713287"/>
            <a:ext cx="14192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upload.wikimedia.org/wikipedia/commons/thumb/4/4e/Wojewodztwa.svg/640px-Wojewodztwa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8838" y="1493838"/>
            <a:ext cx="4151312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468313" y="333375"/>
            <a:ext cx="8135937" cy="4921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2600" dirty="0">
                <a:latin typeface="Arial Rounded MT Bold" pitchFamily="34" charset="0"/>
              </a:rPr>
              <a:t>Zasi</a:t>
            </a:r>
            <a:r>
              <a:rPr lang="pl-PL" sz="2600" b="1" dirty="0">
                <a:latin typeface="Arial Rounded MT Bold" pitchFamily="34" charset="0"/>
              </a:rPr>
              <a:t>ę</a:t>
            </a:r>
            <a:r>
              <a:rPr lang="pl-PL" sz="2600" dirty="0">
                <a:latin typeface="Arial Rounded MT Bold" pitchFamily="34" charset="0"/>
              </a:rPr>
              <a:t>g </a:t>
            </a:r>
            <a:r>
              <a:rPr lang="pl-PL" sz="2600" dirty="0" smtClean="0">
                <a:latin typeface="Arial Rounded MT Bold" pitchFamily="34" charset="0"/>
              </a:rPr>
              <a:t>terytorialny projektu</a:t>
            </a:r>
            <a:endParaRPr lang="pl-PL" sz="2600" dirty="0">
              <a:latin typeface="Arial Rounded MT Bold" pitchFamily="34" charset="0"/>
            </a:endParaRPr>
          </a:p>
        </p:txBody>
      </p:sp>
      <p:grpSp>
        <p:nvGrpSpPr>
          <p:cNvPr id="6" name="Grupa 98"/>
          <p:cNvGrpSpPr>
            <a:grpSpLocks/>
          </p:cNvGrpSpPr>
          <p:nvPr/>
        </p:nvGrpSpPr>
        <p:grpSpPr bwMode="auto">
          <a:xfrm>
            <a:off x="468313" y="1412875"/>
            <a:ext cx="7128023" cy="3905250"/>
            <a:chOff x="467544" y="1412776"/>
            <a:chExt cx="7128792" cy="3905854"/>
          </a:xfrm>
        </p:grpSpPr>
        <p:pic>
          <p:nvPicPr>
            <p:cNvPr id="7" name="Picture 3" descr="C:\Users\Sebastian\Desktop\radom_mapa_lotniska_jak_dojechac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1412776"/>
              <a:ext cx="4104456" cy="3905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jaśnienie prostokątne zaokrąglone 7"/>
            <p:cNvSpPr/>
            <p:nvPr/>
          </p:nvSpPr>
          <p:spPr>
            <a:xfrm>
              <a:off x="1114917" y="2636928"/>
              <a:ext cx="792675" cy="216131"/>
            </a:xfrm>
            <a:prstGeom prst="wedgeRoundRectCallout">
              <a:avLst>
                <a:gd name="adj1" fmla="val 59976"/>
                <a:gd name="adj2" fmla="val 116470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800" b="1" dirty="0">
                  <a:solidFill>
                    <a:schemeClr val="tx1"/>
                  </a:solidFill>
                </a:rPr>
                <a:t>PSP Janiszew</a:t>
              </a:r>
            </a:p>
          </p:txBody>
        </p:sp>
        <p:sp>
          <p:nvSpPr>
            <p:cNvPr id="9" name="Objaśnienie prostokątne zaokrąglone 8"/>
            <p:cNvSpPr/>
            <p:nvPr/>
          </p:nvSpPr>
          <p:spPr>
            <a:xfrm>
              <a:off x="682822" y="1844643"/>
              <a:ext cx="1224770" cy="216206"/>
            </a:xfrm>
            <a:prstGeom prst="wedgeRoundRectCallout">
              <a:avLst>
                <a:gd name="adj1" fmla="val -51244"/>
                <a:gd name="adj2" fmla="val -116337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800" b="1" dirty="0">
                  <a:solidFill>
                    <a:schemeClr val="tx1"/>
                  </a:solidFill>
                </a:rPr>
                <a:t>PSP Dąbrówka Podłężna</a:t>
              </a:r>
            </a:p>
          </p:txBody>
        </p:sp>
        <p:sp>
          <p:nvSpPr>
            <p:cNvPr id="10" name="Objaśnienie prostokątne zaokrąglone 9"/>
            <p:cNvSpPr/>
            <p:nvPr/>
          </p:nvSpPr>
          <p:spPr>
            <a:xfrm>
              <a:off x="2771280" y="3140243"/>
              <a:ext cx="1144757" cy="216951"/>
            </a:xfrm>
            <a:prstGeom prst="wedgeRoundRectCallout">
              <a:avLst>
                <a:gd name="adj1" fmla="val -57141"/>
                <a:gd name="adj2" fmla="val 122133"/>
                <a:gd name="adj3" fmla="val 16667"/>
              </a:avLst>
            </a:prstGeom>
            <a:solidFill>
              <a:schemeClr val="bg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800" b="1" dirty="0">
                  <a:solidFill>
                    <a:schemeClr val="tx1"/>
                  </a:solidFill>
                </a:rPr>
                <a:t>Ogródek Jordanowski</a:t>
              </a:r>
            </a:p>
          </p:txBody>
        </p:sp>
        <p:pic>
          <p:nvPicPr>
            <p:cNvPr id="11" name="Picture 4" descr="C:\Program Files (x86)\Microsoft Office\MEDIA\OFFICE12\Bullets\BD10264_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27784" y="3356992"/>
              <a:ext cx="72008" cy="72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4" descr="C:\Program Files (x86)\Microsoft Office\MEDIA\OFFICE12\Bullets\BD10264_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79712" y="2852936"/>
              <a:ext cx="72008" cy="72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 descr="C:\Program Files (x86)\Microsoft Office\MEDIA\OFFICE12\Bullets\BD10264_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7936" y="1700808"/>
              <a:ext cx="72008" cy="72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Łącznik prosty 13"/>
            <p:cNvCxnSpPr/>
            <p:nvPr/>
          </p:nvCxnSpPr>
          <p:spPr>
            <a:xfrm flipH="1" flipV="1">
              <a:off x="3203158" y="1628709"/>
              <a:ext cx="4321731" cy="21244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/>
            <p:cNvCxnSpPr/>
            <p:nvPr/>
          </p:nvCxnSpPr>
          <p:spPr>
            <a:xfrm flipH="1">
              <a:off x="3419086" y="3753113"/>
              <a:ext cx="4105803" cy="14035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4" descr="C:\Program Files (x86)\Microsoft Office\MEDIA\OFFICE12\Bullets\BD10264_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24328" y="3717032"/>
              <a:ext cx="72008" cy="72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Łącznik prosty 16"/>
            <p:cNvCxnSpPr/>
            <p:nvPr/>
          </p:nvCxnSpPr>
          <p:spPr>
            <a:xfrm flipH="1" flipV="1">
              <a:off x="4211351" y="2420995"/>
              <a:ext cx="3313538" cy="13321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>
            <a:xfrm flipH="1" flipV="1">
              <a:off x="4500313" y="2852862"/>
              <a:ext cx="3024576" cy="9002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/>
          </p:nvCxnSpPr>
          <p:spPr>
            <a:xfrm flipH="1" flipV="1">
              <a:off x="3923976" y="3068795"/>
              <a:ext cx="3600913" cy="6843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>
            <a:xfrm flipH="1" flipV="1">
              <a:off x="3636602" y="3429213"/>
              <a:ext cx="3888287" cy="323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>
            <a:xfrm flipH="1">
              <a:off x="3708048" y="3753113"/>
              <a:ext cx="3816841" cy="365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/>
            <p:cNvCxnSpPr/>
            <p:nvPr/>
          </p:nvCxnSpPr>
          <p:spPr>
            <a:xfrm flipH="1">
              <a:off x="4068457" y="3753113"/>
              <a:ext cx="3456432" cy="323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Łącznik prosty 22"/>
            <p:cNvCxnSpPr/>
            <p:nvPr/>
          </p:nvCxnSpPr>
          <p:spPr>
            <a:xfrm flipH="1">
              <a:off x="3779495" y="3753113"/>
              <a:ext cx="3745394" cy="8288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bjaśnienie prostokątne zaokrąglone 23"/>
            <p:cNvSpPr/>
            <p:nvPr/>
          </p:nvSpPr>
          <p:spPr>
            <a:xfrm>
              <a:off x="2268001" y="2708376"/>
              <a:ext cx="360408" cy="431867"/>
            </a:xfrm>
            <a:prstGeom prst="wedgeRoundRectCallout">
              <a:avLst>
                <a:gd name="adj1" fmla="val 38427"/>
                <a:gd name="adj2" fmla="val 70966"/>
                <a:gd name="adj3" fmla="val 16667"/>
              </a:avLst>
            </a:prstGeom>
            <a:blipFill>
              <a:blip r:embed="rId5" cstate="print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25" name="Picture 4" descr="C:\Program Files (x86)\Microsoft Office\MEDIA\OFFICE12\Bullets\BD10264_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55776" y="3212976"/>
              <a:ext cx="72008" cy="72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Objaśnienie prostokątne zaokrąglone 25"/>
          <p:cNvSpPr/>
          <p:nvPr/>
        </p:nvSpPr>
        <p:spPr bwMode="auto">
          <a:xfrm>
            <a:off x="1065213" y="3070225"/>
            <a:ext cx="792162" cy="144463"/>
          </a:xfrm>
          <a:prstGeom prst="wedgeRoundRectCallout">
            <a:avLst>
              <a:gd name="adj1" fmla="val 59976"/>
              <a:gd name="adj2" fmla="val 11647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800" b="1" dirty="0">
                <a:solidFill>
                  <a:schemeClr val="tx1"/>
                </a:solidFill>
              </a:rPr>
              <a:t>PSP Wacyn</a:t>
            </a:r>
          </a:p>
        </p:txBody>
      </p:sp>
      <p:pic>
        <p:nvPicPr>
          <p:cNvPr id="27" name="Picture 4" descr="C:\Program Files (x86)\Microsoft Office\MEDIA\OFFICE12\Bullets\BD10264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813" y="3286125"/>
            <a:ext cx="71437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C:\Program Files (x86)\Microsoft Office\MEDIA\OFFICE12\Bullets\BD10264_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50" y="2786063"/>
            <a:ext cx="71438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bjaśnienie prostokątne zaokrąglone 28"/>
          <p:cNvSpPr/>
          <p:nvPr/>
        </p:nvSpPr>
        <p:spPr bwMode="auto">
          <a:xfrm>
            <a:off x="251520" y="2428875"/>
            <a:ext cx="1177230" cy="280045"/>
          </a:xfrm>
          <a:prstGeom prst="wedgeRoundRectCallout">
            <a:avLst>
              <a:gd name="adj1" fmla="val -24"/>
              <a:gd name="adj2" fmla="val 19722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800" b="1" dirty="0">
                <a:solidFill>
                  <a:schemeClr val="tx1"/>
                </a:solidFill>
              </a:rPr>
              <a:t>PSP Wola Taczowska</a:t>
            </a:r>
          </a:p>
        </p:txBody>
      </p:sp>
      <p:pic>
        <p:nvPicPr>
          <p:cNvPr id="30" name="Picture 3" descr="C:\Users\Sebastian\Desktop\LOGO FUNDACJA DOBRY DUSZE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5500"/>
            <a:ext cx="881494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1" name="Picture 67" descr="C:\Users\Sebastian\Desktop\Nowy folder (2)\DSCF9452.JPG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/>
          <a:stretch>
            <a:fillRect/>
          </a:stretch>
        </p:blipFill>
        <p:spPr bwMode="auto">
          <a:xfrm>
            <a:off x="2339752" y="2060848"/>
            <a:ext cx="2268537" cy="150336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6212" name="Picture 68" descr="C:\Users\Sebastian\Desktop\Nowy folder (2)\S7300049.JPG"/>
          <p:cNvPicPr>
            <a:picLocks noChangeAspect="1" noChangeArrowheads="1"/>
          </p:cNvPicPr>
          <p:nvPr/>
        </p:nvPicPr>
        <p:blipFill>
          <a:blip r:embed="rId3" cstate="print">
            <a:lum bright="30000" contrast="40000"/>
          </a:blip>
          <a:srcRect/>
          <a:stretch>
            <a:fillRect/>
          </a:stretch>
        </p:blipFill>
        <p:spPr bwMode="auto">
          <a:xfrm>
            <a:off x="0" y="2060848"/>
            <a:ext cx="2268538" cy="150336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6213" name="Picture 69" descr="C:\Users\Sebastian\Desktop\Nowy folder (2)\S7300050.JPG"/>
          <p:cNvPicPr>
            <a:picLocks noChangeArrowheads="1"/>
          </p:cNvPicPr>
          <p:nvPr/>
        </p:nvPicPr>
        <p:blipFill>
          <a:blip r:embed="rId4" cstate="print">
            <a:lum bright="20000" contrast="40000"/>
          </a:blip>
          <a:srcRect/>
          <a:stretch>
            <a:fillRect/>
          </a:stretch>
        </p:blipFill>
        <p:spPr bwMode="auto">
          <a:xfrm>
            <a:off x="4572000" y="188913"/>
            <a:ext cx="2268538" cy="153828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6215" name="Picture 71" descr="C:\Users\Sebastian\Desktop\Nowy folder (2)\tn_DSC_6777.jpg"/>
          <p:cNvPicPr>
            <a:picLocks noChangeAspect="1" noChangeArrowheads="1"/>
          </p:cNvPicPr>
          <p:nvPr/>
        </p:nvPicPr>
        <p:blipFill>
          <a:blip r:embed="rId5" cstate="print">
            <a:lum bright="20000" contrast="40000"/>
          </a:blip>
          <a:srcRect/>
          <a:stretch>
            <a:fillRect/>
          </a:stretch>
        </p:blipFill>
        <p:spPr bwMode="auto">
          <a:xfrm>
            <a:off x="34925" y="188913"/>
            <a:ext cx="2268538" cy="150336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6217" name="Picture 73" descr="C:\Users\Sebastian\Desktop\Nowy folder (2)\tn_DSC_6845.jpg"/>
          <p:cNvPicPr>
            <a:picLocks noChangeAspect="1" noChangeArrowheads="1"/>
          </p:cNvPicPr>
          <p:nvPr/>
        </p:nvPicPr>
        <p:blipFill>
          <a:blip r:embed="rId6" cstate="print">
            <a:lum bright="20000" contrast="40000"/>
          </a:blip>
          <a:srcRect/>
          <a:stretch>
            <a:fillRect/>
          </a:stretch>
        </p:blipFill>
        <p:spPr bwMode="auto">
          <a:xfrm>
            <a:off x="6875463" y="2060848"/>
            <a:ext cx="2268537" cy="150336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6210" name="Picture 66" descr="C:\Users\Sebastian\Desktop\Nowy folder (2)\DSCF9438.JPG"/>
          <p:cNvPicPr>
            <a:picLocks noChangeAspect="1" noChangeArrowheads="1"/>
          </p:cNvPicPr>
          <p:nvPr/>
        </p:nvPicPr>
        <p:blipFill>
          <a:blip r:embed="rId7" cstate="print">
            <a:lum bright="30000" contrast="40000"/>
          </a:blip>
          <a:srcRect/>
          <a:stretch>
            <a:fillRect/>
          </a:stretch>
        </p:blipFill>
        <p:spPr bwMode="auto">
          <a:xfrm>
            <a:off x="2303463" y="188913"/>
            <a:ext cx="2268537" cy="150336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6216" name="Picture 72" descr="C:\Users\Sebastian\Desktop\Nowy folder (2)\tn_DSC_6842.jpg"/>
          <p:cNvPicPr>
            <a:picLocks noChangeAspect="1" noChangeArrowheads="1"/>
          </p:cNvPicPr>
          <p:nvPr/>
        </p:nvPicPr>
        <p:blipFill>
          <a:blip r:embed="rId8" cstate="print">
            <a:lum bright="20000" contrast="40000"/>
          </a:blip>
          <a:srcRect/>
          <a:stretch>
            <a:fillRect/>
          </a:stretch>
        </p:blipFill>
        <p:spPr bwMode="auto">
          <a:xfrm>
            <a:off x="6840538" y="198438"/>
            <a:ext cx="2268537" cy="150336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6150" name="Picture 8" descr="dziecikuchni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2060848"/>
            <a:ext cx="2268538" cy="1509713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16" name="Picture 3" descr="C:\Users\Sebastian\Desktop\LOGO FUNDACJA DOBRY DUSZEK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929313"/>
            <a:ext cx="88106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dell-2\Desktop\12647769_1293188334028371_1058348170_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925" y="4080743"/>
            <a:ext cx="2191246" cy="1647432"/>
          </a:xfrm>
          <a:prstGeom prst="rect">
            <a:avLst/>
          </a:prstGeom>
          <a:noFill/>
        </p:spPr>
      </p:pic>
      <p:pic>
        <p:nvPicPr>
          <p:cNvPr id="6147" name="Picture 3" descr="C:\Users\dell-2\Desktop\12647977_1293188280695043_734439238_n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39752" y="4110600"/>
            <a:ext cx="2151533" cy="1617575"/>
          </a:xfrm>
          <a:prstGeom prst="rect">
            <a:avLst/>
          </a:prstGeom>
          <a:noFill/>
        </p:spPr>
      </p:pic>
      <p:pic>
        <p:nvPicPr>
          <p:cNvPr id="6148" name="Picture 4" descr="C:\Users\dell-2\Desktop\12660371_1293187364028468_720158134_n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90145" y="4039100"/>
            <a:ext cx="2232248" cy="1693430"/>
          </a:xfrm>
          <a:prstGeom prst="rect">
            <a:avLst/>
          </a:prstGeom>
          <a:noFill/>
        </p:spPr>
      </p:pic>
      <p:pic>
        <p:nvPicPr>
          <p:cNvPr id="6149" name="Picture 5" descr="C:\Users\dell-2\Desktop\12650551_1293188394028365_685807083_n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75463" y="4047791"/>
            <a:ext cx="2266554" cy="17040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ell-2\Desktop\WSPÓLNE\Zdjęcia na 10 rocznicę\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2448272" cy="3492134"/>
          </a:xfrm>
          <a:prstGeom prst="rect">
            <a:avLst/>
          </a:prstGeom>
          <a:noFill/>
        </p:spPr>
      </p:pic>
      <p:pic>
        <p:nvPicPr>
          <p:cNvPr id="2052" name="Picture 4" descr="C:\Users\dell-2\Desktop\WSPÓLNE\Zdjęcia na 10 rocznicę\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4369439" cy="2893522"/>
          </a:xfrm>
          <a:prstGeom prst="rect">
            <a:avLst/>
          </a:prstGeom>
          <a:noFill/>
        </p:spPr>
      </p:pic>
      <p:pic>
        <p:nvPicPr>
          <p:cNvPr id="2053" name="Picture 5" descr="C:\Users\dell-2\Desktop\WSPÓLNE\Zdjęcia na 10 rocznicę\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89040"/>
            <a:ext cx="4320480" cy="2803825"/>
          </a:xfrm>
          <a:prstGeom prst="rect">
            <a:avLst/>
          </a:prstGeom>
          <a:noFill/>
        </p:spPr>
      </p:pic>
      <p:pic>
        <p:nvPicPr>
          <p:cNvPr id="2054" name="Picture 6" descr="C:\Users\dell-2\Desktop\WSPÓLNE\Zdjęcia na 10 rocznicę\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260648"/>
            <a:ext cx="4632958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ll-2\Desktop\WSPÓLNE\Zdjęcia na 10 rocznicę\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16200000">
            <a:off x="3452822" y="3301096"/>
            <a:ext cx="2419545" cy="4022725"/>
          </a:xfrm>
          <a:prstGeom prst="rect">
            <a:avLst/>
          </a:prstGeom>
          <a:noFill/>
        </p:spPr>
      </p:pic>
      <p:pic>
        <p:nvPicPr>
          <p:cNvPr id="4100" name="Picture 4" descr="C:\Users\dell-2\Desktop\WSPÓLNE\Zdjęcia na 10 rocznicę\016.jpg"/>
          <p:cNvPicPr>
            <a:picLocks noChangeAspect="1" noChangeArrowheads="1"/>
          </p:cNvPicPr>
          <p:nvPr/>
        </p:nvPicPr>
        <p:blipFill>
          <a:blip r:embed="rId3" cstate="print"/>
          <a:srcRect l="55395" t="58308" b="1088"/>
          <a:stretch>
            <a:fillRect/>
          </a:stretch>
        </p:blipFill>
        <p:spPr bwMode="auto">
          <a:xfrm rot="5670027">
            <a:off x="5290507" y="238968"/>
            <a:ext cx="3398912" cy="3861048"/>
          </a:xfrm>
          <a:prstGeom prst="rect">
            <a:avLst/>
          </a:prstGeom>
          <a:noFill/>
        </p:spPr>
      </p:pic>
      <p:pic>
        <p:nvPicPr>
          <p:cNvPr id="7" name="Picture 4" descr="C:\Users\dell-2\Desktop\WSPÓLNE\Zdjęcia na 10 rocznicę\016.jpg"/>
          <p:cNvPicPr>
            <a:picLocks noChangeAspect="1" noChangeArrowheads="1"/>
          </p:cNvPicPr>
          <p:nvPr/>
        </p:nvPicPr>
        <p:blipFill>
          <a:blip r:embed="rId3" cstate="print"/>
          <a:srcRect l="7560" t="58308" r="46136" b="1088"/>
          <a:stretch>
            <a:fillRect/>
          </a:stretch>
        </p:blipFill>
        <p:spPr bwMode="auto">
          <a:xfrm rot="4891297">
            <a:off x="728865" y="335320"/>
            <a:ext cx="3528392" cy="38610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3888"/>
          <a:stretch>
            <a:fillRect/>
          </a:stretch>
        </p:blipFill>
        <p:spPr>
          <a:xfrm>
            <a:off x="827584" y="620688"/>
            <a:ext cx="7632848" cy="5661248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skan 001.jpg"/>
          <p:cNvPicPr>
            <a:picLocks noChangeAspect="1"/>
          </p:cNvPicPr>
          <p:nvPr/>
        </p:nvPicPr>
        <p:blipFill>
          <a:blip r:embed="rId2" cstate="print"/>
          <a:srcRect r="900" b="4010"/>
          <a:stretch>
            <a:fillRect/>
          </a:stretch>
        </p:blipFill>
        <p:spPr>
          <a:xfrm>
            <a:off x="4572000" y="908720"/>
            <a:ext cx="4572000" cy="292598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-27384"/>
            <a:ext cx="8579296" cy="854968"/>
          </a:xfrm>
        </p:spPr>
        <p:txBody>
          <a:bodyPr/>
          <a:lstStyle/>
          <a:p>
            <a:pPr algn="l"/>
            <a:r>
              <a:rPr lang="pl-PL" i="1" dirty="0" smtClean="0">
                <a:solidFill>
                  <a:srgbClr val="0070C0"/>
                </a:solidFill>
              </a:rPr>
              <a:t> takie były początki…</a:t>
            </a:r>
            <a:endParaRPr lang="pl-PL" i="1" dirty="0">
              <a:solidFill>
                <a:srgbClr val="0070C0"/>
              </a:solidFill>
            </a:endParaRPr>
          </a:p>
        </p:txBody>
      </p:sp>
      <p:pic>
        <p:nvPicPr>
          <p:cNvPr id="11" name="Symbol zastępczy zawartości 10" descr="skan 0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1548" b="8772"/>
          <a:stretch>
            <a:fillRect/>
          </a:stretch>
        </p:blipFill>
        <p:spPr>
          <a:xfrm>
            <a:off x="-8817" y="908720"/>
            <a:ext cx="4508809" cy="2808312"/>
          </a:xfrm>
        </p:spPr>
      </p:pic>
      <p:pic>
        <p:nvPicPr>
          <p:cNvPr id="12" name="Obraz 11" descr="skan 002.jpg"/>
          <p:cNvPicPr>
            <a:picLocks noChangeAspect="1"/>
          </p:cNvPicPr>
          <p:nvPr/>
        </p:nvPicPr>
        <p:blipFill>
          <a:blip r:embed="rId4" cstate="print"/>
          <a:srcRect l="5664" t="2419" r="1685" b="5664"/>
          <a:stretch>
            <a:fillRect/>
          </a:stretch>
        </p:blipFill>
        <p:spPr>
          <a:xfrm>
            <a:off x="4644008" y="3885376"/>
            <a:ext cx="4489289" cy="2972624"/>
          </a:xfrm>
          <a:prstGeom prst="rect">
            <a:avLst/>
          </a:prstGeom>
        </p:spPr>
      </p:pic>
      <p:pic>
        <p:nvPicPr>
          <p:cNvPr id="14" name="Obraz 13" descr="skan 004.jpg"/>
          <p:cNvPicPr>
            <a:picLocks noChangeAspect="1"/>
          </p:cNvPicPr>
          <p:nvPr/>
        </p:nvPicPr>
        <p:blipFill>
          <a:blip r:embed="rId5" cstate="print"/>
          <a:srcRect r="2208" b="3701"/>
          <a:stretch>
            <a:fillRect/>
          </a:stretch>
        </p:blipFill>
        <p:spPr>
          <a:xfrm>
            <a:off x="0" y="3802942"/>
            <a:ext cx="4572000" cy="3055057"/>
          </a:xfrm>
          <a:prstGeom prst="rect">
            <a:avLst/>
          </a:prstGeom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ell-2\Desktop\WSPÓLNE\Zdjęcia na 10 rocznicę\13.jpg"/>
          <p:cNvPicPr>
            <a:picLocks noChangeAspect="1" noChangeArrowheads="1"/>
          </p:cNvPicPr>
          <p:nvPr/>
        </p:nvPicPr>
        <p:blipFill>
          <a:blip r:embed="rId2" cstate="print"/>
          <a:srcRect r="2590" b="48485"/>
          <a:stretch>
            <a:fillRect/>
          </a:stretch>
        </p:blipFill>
        <p:spPr bwMode="auto">
          <a:xfrm rot="10800000">
            <a:off x="4211960" y="1844824"/>
            <a:ext cx="4644008" cy="3083647"/>
          </a:xfrm>
          <a:prstGeom prst="rect">
            <a:avLst/>
          </a:prstGeom>
          <a:noFill/>
        </p:spPr>
      </p:pic>
      <p:pic>
        <p:nvPicPr>
          <p:cNvPr id="3077" name="Picture 5" descr="C:\Users\dell-2\Desktop\WSPÓLNE\Zdjęcia na 10 rocznicę\skan 013.jpg"/>
          <p:cNvPicPr>
            <a:picLocks noChangeAspect="1" noChangeArrowheads="1"/>
          </p:cNvPicPr>
          <p:nvPr/>
        </p:nvPicPr>
        <p:blipFill>
          <a:blip r:embed="rId3" cstate="print"/>
          <a:srcRect r="3357" b="3371"/>
          <a:stretch>
            <a:fillRect/>
          </a:stretch>
        </p:blipFill>
        <p:spPr bwMode="auto">
          <a:xfrm>
            <a:off x="539552" y="548680"/>
            <a:ext cx="3582392" cy="5372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 descr="C:\Users\dell-2\Desktop\S7300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067944" cy="3050958"/>
          </a:xfrm>
          <a:prstGeom prst="rect">
            <a:avLst/>
          </a:prstGeom>
          <a:noFill/>
        </p:spPr>
      </p:pic>
      <p:pic>
        <p:nvPicPr>
          <p:cNvPr id="5123" name="Picture 3" descr="C:\Users\dell-2\Desktop\S7300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6632"/>
            <a:ext cx="4464496" cy="3087724"/>
          </a:xfrm>
          <a:prstGeom prst="rect">
            <a:avLst/>
          </a:prstGeom>
          <a:noFill/>
        </p:spPr>
      </p:pic>
      <p:pic>
        <p:nvPicPr>
          <p:cNvPr id="5124" name="Picture 4" descr="C:\Users\dell-2\Desktop\s73f2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01008"/>
            <a:ext cx="3960440" cy="3024336"/>
          </a:xfrm>
          <a:prstGeom prst="rect">
            <a:avLst/>
          </a:prstGeom>
          <a:noFill/>
        </p:spPr>
      </p:pic>
      <p:pic>
        <p:nvPicPr>
          <p:cNvPr id="5125" name="Picture 5" descr="C:\Users\dell-2\Desktop\s73f2266.jpg"/>
          <p:cNvPicPr>
            <a:picLocks noChangeAspect="1" noChangeArrowheads="1"/>
          </p:cNvPicPr>
          <p:nvPr/>
        </p:nvPicPr>
        <p:blipFill rotWithShape="1">
          <a:blip r:embed="rId5" cstate="print"/>
          <a:srcRect l="1" r="2245"/>
          <a:stretch/>
        </p:blipFill>
        <p:spPr bwMode="auto">
          <a:xfrm>
            <a:off x="4355976" y="3501008"/>
            <a:ext cx="4680520" cy="30243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ll-2\Desktop\WSPÓLNE\Zdjęcia na 10 rocznicę\zdjęcia z www\10845914_309642399227794_748788339466146611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4414327" cy="2481833"/>
          </a:xfrm>
          <a:prstGeom prst="rect">
            <a:avLst/>
          </a:prstGeom>
          <a:noFill/>
        </p:spPr>
      </p:pic>
      <p:pic>
        <p:nvPicPr>
          <p:cNvPr id="7171" name="Picture 3" descr="C:\Users\dell-2\Desktop\WSPÓLNE\Zdjęcia na 10 rocznicę\zdjęcia z www\12460084_1271189902894881_1631028790_n-300x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4599" y="692696"/>
            <a:ext cx="3309111" cy="2481833"/>
          </a:xfrm>
          <a:prstGeom prst="rect">
            <a:avLst/>
          </a:prstGeom>
          <a:noFill/>
        </p:spPr>
      </p:pic>
      <p:pic>
        <p:nvPicPr>
          <p:cNvPr id="7172" name="Picture 4" descr="C:\Users\dell-2\Desktop\WSPÓLNE\Zdjęcia na 10 rocznicę\zdjęcia z www\12476019_1271192286227976_1315697804_n-300x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005064"/>
            <a:ext cx="2857500" cy="2143125"/>
          </a:xfrm>
          <a:prstGeom prst="rect">
            <a:avLst/>
          </a:prstGeom>
          <a:noFill/>
        </p:spPr>
      </p:pic>
      <p:pic>
        <p:nvPicPr>
          <p:cNvPr id="7173" name="Picture 5" descr="C:\Users\dell-2\Desktop\WSPÓLNE\Zdjęcia na 10 rocznicę\zdjęcia z www\12476125_1271190596228145_10246385_n-300x2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5857" y="3999510"/>
            <a:ext cx="2857298" cy="2142974"/>
          </a:xfrm>
          <a:prstGeom prst="rect">
            <a:avLst/>
          </a:prstGeom>
          <a:noFill/>
        </p:spPr>
      </p:pic>
      <p:pic>
        <p:nvPicPr>
          <p:cNvPr id="7174" name="Picture 6" descr="C:\Users\dell-2\Desktop\WSPÓLNE\Zdjęcia na 10 rocznicę\zdjęcia z www\12483440_1271191079561430_952526426_n-225x3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3284984"/>
            <a:ext cx="2143125" cy="2857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ll-2\Desktop\WSPÓLNE\Zdjęcia na 10 rocznicę\zdjęcia z www\12483576_1271191582894713_1450992631_n-300x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2857500" cy="2143125"/>
          </a:xfrm>
          <a:prstGeom prst="rect">
            <a:avLst/>
          </a:prstGeom>
          <a:noFill/>
        </p:spPr>
      </p:pic>
      <p:pic>
        <p:nvPicPr>
          <p:cNvPr id="8196" name="Picture 4" descr="C:\Users\dell-2\Desktop\WSPÓLNE\Zdjęcia na 10 rocznicę\zdjęcia z www\imgp6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3990"/>
            <a:ext cx="4716016" cy="3144010"/>
          </a:xfrm>
          <a:prstGeom prst="rect">
            <a:avLst/>
          </a:prstGeom>
          <a:noFill/>
        </p:spPr>
      </p:pic>
      <p:pic>
        <p:nvPicPr>
          <p:cNvPr id="8197" name="Picture 5" descr="C:\Users\dell-2\Desktop\WSPÓLNE\Zdjęcia na 10 rocznicę\zdjęcia z www\imgp66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2060" y="4269093"/>
            <a:ext cx="3708412" cy="2472275"/>
          </a:xfrm>
          <a:prstGeom prst="rect">
            <a:avLst/>
          </a:prstGeom>
          <a:noFill/>
        </p:spPr>
      </p:pic>
      <p:pic>
        <p:nvPicPr>
          <p:cNvPr id="8198" name="Picture 6" descr="C:\Users\dell-2\Desktop\WSPÓLNE\Zdjęcia na 10 rocznicę\zdjęcia z www\imgp66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052736"/>
            <a:ext cx="4536504" cy="3024336"/>
          </a:xfrm>
          <a:prstGeom prst="rect">
            <a:avLst/>
          </a:prstGeom>
          <a:noFill/>
        </p:spPr>
      </p:pic>
      <p:pic>
        <p:nvPicPr>
          <p:cNvPr id="8195" name="Picture 3" descr="C:\Users\dell-2\Desktop\WSPÓLNE\Zdjęcia na 10 rocznicę\zdjęcia z www\201212206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24962">
            <a:off x="2816165" y="161272"/>
            <a:ext cx="2743200" cy="2057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ll-2\Desktop\WSPÓLNE\Zdjęcia na 10 rocznicę\zdjęcia z www\imgp6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286250" cy="2857500"/>
          </a:xfrm>
          <a:prstGeom prst="rect">
            <a:avLst/>
          </a:prstGeom>
          <a:noFill/>
        </p:spPr>
      </p:pic>
      <p:pic>
        <p:nvPicPr>
          <p:cNvPr id="9219" name="Picture 3" descr="C:\Users\dell-2\Desktop\WSPÓLNE\Zdjęcia na 10 rocznicę\zdjęcia z www\imgp66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9718" y="0"/>
            <a:ext cx="4574282" cy="3049522"/>
          </a:xfrm>
          <a:prstGeom prst="rect">
            <a:avLst/>
          </a:prstGeom>
          <a:noFill/>
        </p:spPr>
      </p:pic>
      <p:pic>
        <p:nvPicPr>
          <p:cNvPr id="9220" name="Picture 4" descr="C:\Users\dell-2\Desktop\WSPÓLNE\Zdjęcia na 10 rocznicę\zdjęcia z www\SAM_1413-300x1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5085184"/>
            <a:ext cx="2857500" cy="1600200"/>
          </a:xfrm>
          <a:prstGeom prst="rect">
            <a:avLst/>
          </a:prstGeom>
          <a:noFill/>
        </p:spPr>
      </p:pic>
      <p:pic>
        <p:nvPicPr>
          <p:cNvPr id="9221" name="Picture 5" descr="C:\Users\dell-2\Desktop\WSPÓLNE\Zdjęcia na 10 rocznicę\zdjęcia z www\sam_06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56992"/>
            <a:ext cx="4773910" cy="3184880"/>
          </a:xfrm>
          <a:prstGeom prst="rect">
            <a:avLst/>
          </a:prstGeom>
          <a:noFill/>
        </p:spPr>
      </p:pic>
      <p:pic>
        <p:nvPicPr>
          <p:cNvPr id="9222" name="Picture 6" descr="C:\Users\dell-2\Desktop\WSPÓLNE\Zdjęcia na 10 rocznicę\zdjęcia z www\Zdjecie0070-300x2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73549">
            <a:off x="5076056" y="2276872"/>
            <a:ext cx="3516981" cy="26377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26060" y="1196752"/>
            <a:ext cx="5256584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Fundusz stypendialny </a:t>
            </a:r>
            <a:br>
              <a:rPr lang="pl-PL" dirty="0" smtClean="0"/>
            </a:br>
            <a:r>
              <a:rPr lang="pl-PL" dirty="0" smtClean="0"/>
              <a:t>„Cegiełka dla Orzełka”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2636912"/>
            <a:ext cx="8229600" cy="4389120"/>
          </a:xfrm>
        </p:spPr>
        <p:txBody>
          <a:bodyPr/>
          <a:lstStyle/>
          <a:p>
            <a:pPr lvl="0" algn="just">
              <a:buFont typeface="Arial" panose="020B0604020202020204" pitchFamily="34" charset="0"/>
              <a:buChar char="•"/>
            </a:pPr>
            <a:r>
              <a:rPr lang="pl-PL" dirty="0" smtClean="0"/>
              <a:t>Stypendium, będąc finansowym </a:t>
            </a:r>
            <a:r>
              <a:rPr lang="pl-PL" dirty="0"/>
              <a:t>wsparciem, umożliwia stypendyście korzystanie ze szkolnych  pozaszkolnych form edukacji. 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pl-PL" dirty="0"/>
              <a:t>Stypendium jest formą motywacji uczniów do osiągania wyższych wyników w </a:t>
            </a:r>
            <a:r>
              <a:rPr lang="pl-PL" dirty="0" smtClean="0"/>
              <a:t>nauce.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pl-PL" dirty="0" smtClean="0"/>
              <a:t>Stypendium jest pomocne w rozwijaniu talentów dzieci i młodzieży oraz wsparcie edukacji poprzez edukację w wybranym kierunku.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5386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1419" y="125572"/>
            <a:ext cx="8229600" cy="866360"/>
          </a:xfrm>
        </p:spPr>
        <p:txBody>
          <a:bodyPr/>
          <a:lstStyle/>
          <a:p>
            <a:pPr algn="ctr"/>
            <a:r>
              <a:rPr lang="pl-PL" dirty="0" smtClean="0"/>
              <a:t>10 Lecie Fundacji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95" y="991932"/>
            <a:ext cx="3676213" cy="244927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8" y="3527963"/>
            <a:ext cx="4032448" cy="268661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19" y="2013909"/>
            <a:ext cx="4288725" cy="285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7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4262204" cy="334290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068960"/>
            <a:ext cx="4675584" cy="31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30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7" y="3717032"/>
            <a:ext cx="3456384" cy="230281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387552" cy="292320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2276872"/>
            <a:ext cx="4747698" cy="316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67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/>
          <p:cNvSpPr txBox="1">
            <a:spLocks/>
          </p:cNvSpPr>
          <p:nvPr/>
        </p:nvSpPr>
        <p:spPr>
          <a:xfrm>
            <a:off x="-36512" y="1268760"/>
            <a:ext cx="9180512" cy="43204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defRPr/>
            </a:pPr>
            <a:endParaRPr lang="pl-PL" sz="26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07950" y="1341438"/>
            <a:ext cx="2944813" cy="4049712"/>
          </a:xfrm>
          <a:prstGeom prst="rect">
            <a:avLst/>
          </a:prstGeom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6850" y="1557338"/>
            <a:ext cx="3130550" cy="4305300"/>
          </a:xfrm>
          <a:prstGeom prst="rect">
            <a:avLst/>
          </a:prstGeom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1844675"/>
            <a:ext cx="3384550" cy="4652963"/>
          </a:xfrm>
          <a:prstGeom prst="rect">
            <a:avLst/>
          </a:prstGeom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Prostokąt 8"/>
          <p:cNvSpPr/>
          <p:nvPr/>
        </p:nvSpPr>
        <p:spPr>
          <a:xfrm>
            <a:off x="250825" y="115888"/>
            <a:ext cx="8496300" cy="4937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2600" dirty="0">
                <a:latin typeface="Arial Rounded MT Bold" pitchFamily="34" charset="0"/>
              </a:rPr>
              <a:t>Nasze osiągnięcia</a:t>
            </a:r>
            <a:endParaRPr lang="pl-PL" sz="2600" dirty="0"/>
          </a:p>
        </p:txBody>
      </p:sp>
      <p:sp>
        <p:nvSpPr>
          <p:cNvPr id="7177" name="AutoShape 11" descr="data:image/jpeg;base64,/9j/4AAQSkZJRgABAQAAAQABAAD/2wCEAAkGBwgHBhQIBwgSFhMXGCIbGRgXGRsgHxwgJCItIh8gIiYkKDQgJCYlJCQoKDIjKjUsLi4uIiA9ODMsNyotLisBCgoKBQUFDgUFDisZExkrKysrKysrKysrKysrKysrKysrKysrKysrKysrKysrKysrKysrKysrKysrKysrKysrK//AABEIAGACDgMBIgACEQEDEQH/xAAcAAEAAwEBAQEBAAAAAAAAAAAABgcIBQQDAgH/xAA6EAABAgUCAwUFBwQCAwAAAAABAgMABAUGEQcSEyFRIjE3QXEVc3ShsggUNmFysbM0NYHCMlJCgsH/xAAUAQEAAAAAAAAAAAAAAAAAAAAA/8QAFBEBAAAAAAAAAAAAAAAAAAAAAP/aAAwDAQACEQMRAD8ArrT2xpi+Jt2Xlp1DXCSFEqBOcnHlHwv6z5iyqumnzM2hwqQFhSQR3kjGD6RKNDK8mhVOZcXTJt/c2kYl2i4Rg/8AkB3CPrq23V7wuFE9SrYqQQloIO+WcBzknuAPWA/lv6L1CtW81V0VhpIcRvCShRIHkMxAKBRna3cDVHadSlTjgRuOcDqY0BaN3LpFoS9Km7Wq3EbaCFbZRZGRy5GKktCj3BRrvl6vN2zUOG26FqCZdwnH5coD76gaYTdlUhFRmKk26FOBvCUkEZSVZ5/pj5ae6azl7yLs3L1BtpLawjtAkk4ye7u8onurtXnLwt1un0m16oFpeCzxJVYGAlQ8s88qEfHR+qT9nUl+Tq9r1QlbgWktyqyMbcc846fOAqm8rddtS4nKM/MJWUBJ3JBAO5IV3H1xE3e0WqLNtGtKq7PZYLxRtV5J3Yz8sx4NSqdXLnvJ6rU62agG1hATvl3AeygJOQAfMGLSmrwcestVKTatW4qpUtf0q8bi3t7+mfOAoeyraeu2vppEvMJbKgo7lAkDAz5R2tQ9OZqx5Zp+ZqCHQ6opG1JGMDPnHv0xka3a13N1SpWzUS2EqB2SzhPMYHIgRJtYp+fvKRl2KRbFUBbWpSuJKuDvAAxjMBFbD0snLzohqkvU220hwo2qSSeQBzy9Yh9yUhygV16kvOhSml7Sodx/OLq0nrk1aVsKptVteqlfFUvsSqyMEAeeOkVzetFuCu3XM1STtmoBt1wqSFS7gOPzwIDvXForUKFQXqq7WGlBpBWUhChnHkDESsCzn71q66dLTaWylsublAnuIGOXr8ouq+74RP2ZNSqbbqiCtojc5LKShOfNSs4AHWKx0RrQod0OzCqfMvAsFO2XbLih2knJA8uXf1xAcvUOw5qxphlqZnUOh1KiCkEY2kZBz6j5x27M0inbrt5ussVZttKyobShRI2qKev5R1tYn6pec3LLpFr1MBpKgouSzgyVEd2AenziUaaXI/bNnM0mpWvVeIgrzslVkdpZUOfLyMBREvSHXrhTRuIAovcLd5Z3bc+kTe9dJJ207fXWHqq04lBSCkJUD2jj/wCxzJSiXCzeKawu2Z/hiZDpH3dzO3fu6YziLQ1NuOYue0HKTTLXqvEWpBG+VWByUCevSAqjTyxZi+Jl5iWnUNcJIJKgTnJx5ekeO+7Ues6ueypiaS4dgXuSCBzzy5+kT3R1yp2ZOzD1XtipEOISE8OWcPMEk5yB1jm6rS1Zu26faVLtmohvhJR25ZwHIznuB6wH1oWi9QrFvNVhFYaSHG+IElCiQCMgZiCWnQnrmuFqjS7yUKdJG5WcDCSo/IRftq3c5SrPYpU1a1W4jbIQdsosjIGOR6RVGn1Lr1t3hL1eetioFtsq3BMu4TgpKeWR5ZgP7qBphN2TSEVGYqTboW4G8JSQQSkqzz/TH40+00nL3p7k7L1BtpKF7MKSSScZPd6iJ3q9V5y8LeakKTbFUC0vBZ4kqsDASoeWeeVR89H6rPWdR3pKr2tVCpbu9JblVkY2gY546fOAqe8bfcta43aK8+Fqb25UAQDuQFd3/tiJ3O6J1CVt9dX9sMkIZLu3YrmAndjMcrUemVy5bzfq9OtqoBtzZt3yzgPZbSk5AB8wYtWr3uFWW9IqtmqpUZVSCVSqgkHhkEk+QHeT0gKJsi2Hrur6aRLzKWypKlblAkchnyjq6h6ezVjoZXMz6HQ7uA2gjGMdfWP7pBVRR71ROKkn3gELGxhBWvmO/aPIecTPWKcqN5tS7dItepjhlRVxJZwd+MYxnpARqw9K5y8qIapL1NtsBwo2qSSeQBzy9YhtxUlyhVx6lPOBSmllJUO4484uzSeuTVpWuabVbXqpXxVL7EqsjBAA78dIra8qHcNbumZqcpbM+EOOFSQqXczjyzygO5dOjNQt633au5V2lhpO4pCVDPMA4P8AmIvp/Zsxe1VXIS02hoob3lSgTnmBjl6xdN93a5XbRmKXI2tVuI6jandKrA7weZ5xA9IU1azq+7O1a2KkULZKBw5ZwnO4HuIHLAMBF9QrGmrHm2mJmcQ7xUlQKQRjBwQc/wCIkVqaNVC46A1V0VdpAdGQkpUSBnHf/iPfrE7VLzn5d2kWvUgltCgeJLODmT5YB6RMrCux2g2jL0uftarcRtJCtsqsjvJ5HlAUFJUd2buJNFS6kLU9wt3PGd23PXETW9tJJ20qAqrvVVtxKVJBSEqB7Rx5xzqZRrglbzRWXLYqHDTMcUgS7mdu/PTGcRZup9xTF0Wi5SqZa9V4ilJI3yqwMBWT3ZgKs07sGZvlb6ZaeQ1wQnO5JOd2cYx+mOffVqvWdXfZUxNJcOwL3JBA555c/SLC0bmKlZbk0avbFTIdCNvDlnD/AMd2c5x/2jkaqytZu26vadLtmohvhpR25ZwHIznkAesB9qPovUKpbjdZRV2khxoOBJSokAjIGYglp0F25rhao0u8lCnSRuVkgYSVH5CL7t68F0uymaXNWtVuI3LhCsSq9uQnHf0/OKV0xqHsq+pad+6PO7SrsMpKlnKFDknzxnPoDAdbUDTGbsmkoqExUm3QtwN4SkgglJVnn+mPxp9ppOXvT3J2XqLbSUL2YUkkk4z5eoidavVacvGgNSFJteqBSXgs8SVWBgJUPLPPJj8aP1Wes6jPSVXtaqFS3d6S3KrIxtA88dPnAVNd9Aete4naLMPJWpvb2k5AO5IUO/8AIxPJ/ROoydAXVvbDJCGS7t2KGQE7sZjk6i0yvXNeUxWJC2agG3Nu0Ll3AeyhKeeAfNMWzVLyXNWi7TGrVq/EXLqbGZReNxRt7+mYCh7GtZ68K8KTLzKWyUFW5QJHL0jp6h6fTVjhkzM8h0O7sbQRjGOvrHX0slK1al1ip1O2aiW+GpPYlnCcnu5ECO5rFN1G80yyaRbFTHD3buJLODvxjGM9ICOWJpVOXlQ/asvVG2xvKNqkknljny9YiFXoj9MuNyiLcSpaHeHuGcE5wD1i6tKK5NWnaxplUteqlfFUrsSqyMEDHfjpFd3DSbgqN6O1qXtiocNT/EAMu4DjOemMwHVu3Ryftq3naw5V2lhoAlIQoE5UB3/5iM6f2XMXtU3JGWm0NbG95KgTnmBjl6xcuoN1O3BZ8xSqfa1W4jgATulFgclAnJ5+QiEaQirWdXHZyrWxUihbW0cOWcJzuB7iB5AwEQ1AsyYsmqokJmbQ6Vt7wUgjHaIxz9IlNr6MVC4aAzVkVdpAdTuCSlRIGcDJj66vJq1419qdpNs1IIQyEHiSzgOdyj5A8sERPLFu5yh2lL0uetWrcRpG1W2UWR3nuPKAoOk0N2pXMihoeSlS3eFuOcA5xnrEvvnSidtChGrP1RtxIWE7UpUDz8+ccC2p/wC66hM1D7o6rEzu4aE5cPaztCfNX5RbWqdfmbqtQ0ul2vVeIXEqyuVWBgd/dmArHTvT+Zvkv/dp9DXB253JJzuzju6bY519Wq/Z1d9lTEylw7AvckEDB9fSLE0bmqlZZmva9sVM8Xh7eHLOH/juznOP+wjjaqytZu26vadMtmohvhpR25ZwHIznkAesB96dorUJ63G6yisNAOMh4JKFZAKdwGYgdpUF25rhaozDyUKdJAUoEgYSVH5CL+o94LkbMZpTtq1fityyWjiUXgqSjbyPTI74qfT2lV627xl6vP2zUC22VbgiXcJ5oKeWR+cB+dQdNJyyKe3OzFRbdStezCUkEHGfP0MfrT/TKbvalrn5epNtBDmzCkk55A55esTXWCqz140ZmSpFr1QKQ7vUXJVYGNpHlnr8o/ekNWnbPoTsjVrYqhUp3eOHKrIxtA88dICoruoL1sXE7Rph5K1NkdpOQDlIUO/8jE5rGjE/S7bcrS6w0oNtcQpCFZIAzjMczUOl165bymKvIWzUA24U7QuXcB7KEp54HURalxXa5UrKepEva1W4q2C2Myi8ZKcd/SAo+xbVevGu+ypeaS2dhXuUCRyxy5esdDUPT+asYs/eZ5DvF3Y2gjG3HX1jtaVStZtK6vadUtmolvhqR2JZwnJxjkQOkdnWOaqV5mWFItipjh7t3ElnB34xjAPSA4Vk6ST120BNXZqrTaVKUAkpUT2TiPvpHIqpmoU3T1rBLTbjZI7iUupGflE10wuKYte0UUmp2tVeIlSj2JVZBBOR06xEtM3/AL1qjPzHCWnel5W1YwpOXknCh5EeY6wHv+zV/d5z3aPqMX7FBfZq/u857tH1GL9gEIQgEIQgEIQgEIQgEIQgIzqZ4fz3uFftFM/Zx/Gb3wyvrRFzameH897hX7RTP2cfxm98Mr60QGjIQhAIQhAIQhAIQhAIQhAI494/hCd+Gd+gx2I494/hCd+Gd+gwGedBPEVv3Tn0xp6Mw6CeIrfunPpjT0AhCEAhCEAhCEAhCEAhCEB56h/QOfoV+0ZZ0Y8TJP1X/EqNTVD+gc/Qr9oyzox4mSfqv+JUBq6EIQCEIQCEIQCEIQCEIQCEIQGTrO8WGPjP9zGsYydZ3iux8Z/uY1jAIQhAIQhAIQhAIQhAIQhAIzzYHi7UvV/+dMaGjPOn/i7UvV/+dMB6fs1f3ec92j6jF+xQX2av7vOe7R9Ri/YBCEIBCEIBCEIBCEIBCEICM6meH897hX7RTP2cfxm98Mr60Rc2pnh/Pe4V+0Uz9nH8ZvfDK+tEBoyEIQCEIQCEIQCEIQCEIQCOPeP4QnfhnfoMdiOPeP4QnfhnfoMBnnQTxFb9059MaejMOgniK37pz6Y09AIQhAIQhAIQhAIQhAIQhAeeof0Dn6FftGWdGPEyT9V/xKjU1Q/oHP0K/aMs6MeJkn6r/iVAauhCEAhCEAhCEAhCEAhCEAhCEBk6zvFdj4z/AHMaxjJ1neK7Hxn+5jWMAhCEAhCEAhCEAhCEAhCEAjPOn/i7UvV/+dMaGjPOn/i7UvV/+dMB6fs1f3ec92j6jF+xQX2av7vOe7R9Ri/YBCEIBCEIBCEIBCEIBCEICM6meH897hX7RTP2cfxm98Mr60Rc2pnh/Pe4V+0Uz9nH8ZvfDK+tEBoyEIQCEIQCEIQCEIQCEIQCOPeP4QnfhnfoMdiOPeP4QnfhnfoMBnnQTxFb9059MaejMOgniK37pz6Y09AIQhAIQhAIQhAIQhAIQhAeeof0Dn6FftGWdGPEyT9V/wASo1NUP6Bz9Cv2jLOjHiZJ+q/4lQGroQhAIQhAIQhAIQhAIQhAIQhAZOs7xXY+M/3MaxjJ1neK7Hxn+5jWMAhCEAhCEAhCEAhCEAhCEAjPOn/i7UvV/wDnTGhozzp/4u1L1f8A50wHp+zV/d5z3aPqMX7FBfZq/u857tH1GL9gEIQgEIQgEIQgEIQgEIQgIzqZ4fz3uFftFM/Zx/Gb3wyvrRFzameH897hX7RTP2cfxm98Mr60QGjIQhAIQhAIQhAIQhAIQhAI494/hCd+Gd+gx2I494/hCd+Gd+gwGedBPEVv3Tn0xp6Mw6CeIrfunPpjT0AhCEAhCEAhCEAhCEAhCEB56h/QOfoV+0ZZ0Y8TJP1X/EqNTVD+gc/Qr9oyzox4mSfqv+JUBq6EIQCEIQCEIQCEIQCEIQCEIQGTrO8V2PjP9zGsYydZ3iwx8Z/uY1jAIQhAIQhAIQhAIQhAIQhAIzzp/wCLtS9X/wCdMaGjPNgeLtS9X/50wHg0MoKa7U5ltdTm2NraTmXdLZOT/wCRHeI+urblXs+4USNKuepFCmgs75lwnOSO8EdIjOnt8zFjzbsxLSSHeKkJIUSMYOfKPhf14TF61dNQmZRDZSgICUknuJOcn1gLttG0V1e0Jeqzd01biONBats2sDJ58hFSWhWLgrN3y9Im7mqHDcdCFFMw4Dj8ucdq39aKhRbeapCKO0oNo2BRWoEjyOIgFArLtEuBqsNNJUptwL2nOD1EBcmrtInLPt1uoUm56oVqeCDxJpZGClR8sc8pEfHR+lz940l+cq90VQFDgQkNzSwMbc8856/KIbqBqfN3rSEU6YprbQS4HMpUSThJTjn+r5R8tPdSpyyJF2Ul6e26lxYX2iQQcYPd3+UB6dSqjXLYvJ6k065qgW0BBTvmHCe0gKOSCPMmLSmrPcZstVVTdVW4qZUu/wBUvG4N7u7pnyihbyuJ267icrL8ulBWEjakkgbUhPefTMTd7WmovW0aKqkM9pgsle5XmnbnHzxAePTGerd03c3S6lc1RDZSonZMuA8hkcyTEm1ikJ+zJGXfpFz1Qlxakq4k04e4AjGMRWFlXK9aVfTV5eXS4UhQ2qJAORjyjtah6jTV8SzTEzT0NBpRUNqic5GPOAsXSehzV22wqpVW6KqF8VSOxNLAwAD556xXN61q4KFdczS5O5qgW2nClJVMOE4/PBj2WHqnOWZRDS5emNuJLhXuUog8wBjl6RD7kq7lfrr1WeaCVOr3FI7h+UBf992OiQsyamk3JVFlDRO1yZUpCseSk4wQekVjojRRXLodllVCZZAYKt0u4W1HtJGCR5c+7riOjcWtVQrtBepTtHaSHUFBUFqOM+YERKwLxfsqrrqMtKJcKmy3tUSO8g55enzgJzrExVLLm5ZFIuipkOpUVByZcOCkjuwR1+USjTS237ms5mrVK6KrxFledk0sDsrKRy5+QiptQ78mr5mGXZmSQ0GkqACSTncRknPoPnHbszV2dtS3m6MxSW3EoKjuK1Ancoq6fnAcqUrdwvXimjruaf4ZmQ0T94czt37euM4i0NTbcmLYtByrUy6KrxEKQBvmlkc1AHp1ii5erus3Cms8MFQe4u3yzu3Y9Im966tzt2W+ujvUpptKyklQUonsnP8A8gOvo63U7znZhmr3PUgG0JKeHMuDmSQc5J6RzdVpms2ldPsyl3NUS3wkr7cy4Tk5z3EdI4Gnl9TFjzLz8tJId4qQCFEjGDny9Y8d93W9eNc9qzEqls7Ajakkjlnnz9YC8rVtFyq2exVZq6atxHGQs7ZtYGSM8h0iqNPqrXrkvCXpE9c9QDbhVuKZhwHASVcsnzxHVoWtFQo9vNUdFHaUG2+GFFagSAMA4iCWnXXrZuFqsy7KVqaJO1WcHKSk/IwFv6vUics+3mp+k3PVCtTwQeJNLIwUqPljnlMfPR+lT140d6dq901QFDuxIbmlgY2g5556/KIXqBqfN3tSEU6YprbQQ4HMpUSSQkpxz/VH40+1LnLIp7klL09t1K178qUQQcYPd6CA+uo9TrltXm/SKdctQLbezbvmXCe02lRyQR5kxatXsgJst6eVc1VUoSqlkKmlFJPDJII8we4jpFCXjcDl03G7WnmAhTm3KQSQNqAnv/8AXMTud1sqE1b66R7HZAWyWt29XIFO3OICP6QUsVi9USap19kFCzvYWUL5Du3DyPnEz1ik6jZjUu5SLoqZ4hUFcSZcPdjGMY6xW1kXO9aNfTV5eWS4UpUnaokDmMeUdXUPUKavhDKJmQQ0GtxG0k5zjr6QFk6T0Oau21zUqrdFVC+KpHYmlgYABHfnrFbXlXLhol0zNMlLmnyhtwpSVTDmceWece+w9VJyzaIaXL0xtwFwr3KUQeYAxy9IhtxVZyu1x6qvNhKnVlRSO4Z8oDQF92k5QrRmKpI3TVuI0jcndNLI7wOY5RA9IVVa8a+7JVa56kEIZKxw5lwHO4DvJPLBMfK6dZqhcNvu0hykNIDqdpUFKOOYJwP8RF9P7ymLJqq5+WlEOlbewpUSMcwc8vSAm2sTVUsyfl2qRc9SKXEKJ4ky4eYPlgjrEysK03a9aMvVJ+6atxHEkq2zSwO8jkOcU5qFfM1fE20/MyaGuEkpASSc5OSTn/ESK1NZahblAapCKQ0sNDAUVKBIznu/zAcemVm4Jq80UZy56hw1THCJEw5nbv29cZxFm6n27MWvaLlVpl0VXiJUkDfNLIwVYPdiKOkqw7KXEmtJaSVpe4u3njO7djriJre2rc7dtAVSHqU22lSkkqClE9k584Dt6Ny9SvRyaFXuepgNBG3hzLg/5bs5zn/rHI1VmqzaV1ezKXc1RLfDSvtzLhOTnPMEdI4mnd/TNjLfVLSKHeME53KIxtzjGP1Rz76up68a77VmJVLZ2BG1JJHLPPn6wF429Z66pZTNUmrpq3EclwtWJpe3JTnu6flFK6Y0/wBq31LSX3t5rcVdtlRSsYQo8leWcY9CYlVH1oqFLtxujIpDSg20GwoqUCQBgHEQS0687bNwtVmXZStTRJ2qyAcpKT8jAW9q9SZyzqA1P0m6KoVKeCDxJpZGClR8sc8iPxo/Sp68aM9O1e6KoFId2JDc0sDG0Hzz1+UQvUDU6bvakop8xTW2ghwOZSokkhJTjn+qPxp9qXOWRT3JKXpzbqVr35Uogg4x5eggPpqLU69bN5TFHkLmqBbb27SuYcJ7SEq54I81RbNUsxcraLtTauqr8REupwZm143BG7u6ZigLvr710XE7WphlKFObeynJA2pCR3/kInk/rZUZygLpPsdkBbJa3b1HAKducQHk0sm61dd1imVO5qiG+GpXYmXAcju5kmO5rFKVGzEyyqRc9TPE3buJMuHuxjGMdYrmxrpes+vCrS8slwhBTtUSBz9I6eoeoM1fAZEzIoaDW7G0k5zjr6QFl6UUOauy1jU6pdFVC+KpPYmlgYAGO/PWK7uGrXBTr0dosvc9Q4aX+GCZhwnGcdcZj02JqrOWbQ/ZUvS23BvK9ylEHnjly9IiFXrb9TuNytrbSla3eJtGcA5yB1gL61BtV237PmKrT7pq3EbAKd02sjmoA5HLyMQjSE1a8a47J1a56kEIa3DhzLgOdwHmTywTHnu3WOfuW3naO5SGkB0AFQWokYUD3f4iM6f3pMWTVHJ6Wk0O729hCiRjmDnl6QEt1eVVrOr7UlSbmqRQtkLPEmXCc7lDyI5YAieWLaLlctKXqk9dVW4jqNyts2sDvPcOcUrqBecxe1VRPzMohoob2AJJOe0Tnn6xKbX1nqFvUBmkopDSw0naFFSgSM5GRARS2pD71qEzT/vbqczO3iIVhwdrG4K8lfnFtap0CZtW1DVKXdFV4gcSnC5pZGD392IpWk1x2m3MiuIZSpSHeLtOcE5zjrEvvnVedu+hGkv0tttJWFbkqUTy8ucBING5WpXoZr2vc9THC4e3hzLg/wCW7Oc5/wCojjaqzVZtK6vZlMuaolvhpX25lwnJznmCOkcXTvUCZsYv/dpBDvG253KIxtzju67o519XU/eNd9qzEsls7AjakkjA9fWAvSj2euesxmqu3VV+K5LJdOJteApSN3IdMnuip9ParXrkvGXpE/c1QDbhVuKJhwHkgq5ZP5R1qdrVUJG3G6MijtENshkKK1ZICdoOIgdpV522bharLDKVqaJISokA5SUn5GAtvWClT1nUZmdpF0VQqW7sUHJpZGNpPljp84/ekNJnbwoTs9VrnqgUl3YOHNLAxtB889YguoOpc5e9PbkpinNtJQvflKiSTjHn6mP1p/qbN2TS1yEvTW3QtzflSiMcgMcvSA/uodUr1tXlMUiQuaoFtsp2lcw4T2kJVzwepi1LitJym2U9V5e6atxUMFwZm14yE57ukULd1eeue4nazMMpQpwjspyQMJCR3/kInNY1nn6pbblFXR2khxrhlQWrIBGM4gPlpVNVm7bq9mVS5qiG+GpfYmXAcjGOZJ6x2dY5WpWYZY0i56meJu3cSZcPdjGMEdYryxbqes6u+1ZeVS4dhRtUSBzxz5ekdDUPUCavks/eZFDXC3Y2knO7HX0gLS0wt2Yui0UVap3TVeIpShhE0sAAHA69IiWmbH3XVGfluKtWxLydyzlSsPJGVHzJ8z1jwWTq3PWlQE0hmlNOJSpRCipQPaOY++kc8qp6hTdQWgAutuOEDuBU6k4+c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10" name="Picture 3" descr="C:\Users\Sebastian\Desktop\LOGO FUNDACJA DOBRY DUSZE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29313"/>
            <a:ext cx="88106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30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1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S7300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99992" cy="3284984"/>
          </a:xfrm>
        </p:spPr>
      </p:pic>
      <p:pic>
        <p:nvPicPr>
          <p:cNvPr id="5" name="Obraz 4" descr="gocha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-27385"/>
            <a:ext cx="4608512" cy="3385363"/>
          </a:xfrm>
          <a:prstGeom prst="rect">
            <a:avLst/>
          </a:prstGeom>
        </p:spPr>
      </p:pic>
      <p:pic>
        <p:nvPicPr>
          <p:cNvPr id="7" name="Obraz 6" descr="S73000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429000"/>
            <a:ext cx="4680520" cy="3429000"/>
          </a:xfrm>
          <a:prstGeom prst="rect">
            <a:avLst/>
          </a:prstGeom>
        </p:spPr>
      </p:pic>
      <p:pic>
        <p:nvPicPr>
          <p:cNvPr id="5122" name="Picture 2" descr="C:\Users\dell-2\Desktop\WSPÓLNE\Zdjęcia na 10 rocznicę\skan 005.jpg"/>
          <p:cNvPicPr>
            <a:picLocks noChangeAspect="1" noChangeArrowheads="1"/>
          </p:cNvPicPr>
          <p:nvPr/>
        </p:nvPicPr>
        <p:blipFill>
          <a:blip r:embed="rId5" cstate="print"/>
          <a:srcRect l="14331" r="1848" b="3623"/>
          <a:stretch>
            <a:fillRect/>
          </a:stretch>
        </p:blipFill>
        <p:spPr bwMode="auto">
          <a:xfrm>
            <a:off x="0" y="3356992"/>
            <a:ext cx="4427984" cy="35010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988840"/>
            <a:ext cx="8280920" cy="38164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  <a:defRPr/>
            </a:pPr>
            <a:endParaRPr lang="pl-PL" b="1" i="1" dirty="0" smtClean="0">
              <a:solidFill>
                <a:schemeClr val="bg1"/>
              </a:solidFill>
            </a:endParaRPr>
          </a:p>
          <a:p>
            <a:pPr lvl="0" algn="ctr">
              <a:lnSpc>
                <a:spcPct val="150000"/>
              </a:lnSpc>
              <a:buClr>
                <a:srgbClr val="FF0000"/>
              </a:buClr>
              <a:defRPr/>
            </a:pPr>
            <a:r>
              <a:rPr lang="pl-PL" sz="2400" b="1" dirty="0" smtClean="0">
                <a:solidFill>
                  <a:schemeClr val="bg1"/>
                </a:solidFill>
              </a:rPr>
              <a:t>W porozumieniu z Aresztem Śledczym </a:t>
            </a:r>
          </a:p>
          <a:p>
            <a:pPr lvl="0" algn="ctr">
              <a:lnSpc>
                <a:spcPct val="150000"/>
              </a:lnSpc>
              <a:buClr>
                <a:srgbClr val="FF0000"/>
              </a:buClr>
              <a:defRPr/>
            </a:pPr>
            <a:r>
              <a:rPr lang="pl-PL" sz="2400" b="1" dirty="0" smtClean="0">
                <a:solidFill>
                  <a:schemeClr val="bg1"/>
                </a:solidFill>
              </a:rPr>
              <a:t>w Radomiu od 2011 r. Fundacja realizuje projekt </a:t>
            </a:r>
            <a:r>
              <a:rPr lang="pl-PL" sz="2400" b="1" u="sng" dirty="0" smtClean="0">
                <a:solidFill>
                  <a:schemeClr val="bg1"/>
                </a:solidFill>
              </a:rPr>
              <a:t>nieodpłatnego zatrudnienia skazanych</a:t>
            </a:r>
          </a:p>
          <a:p>
            <a:pPr lvl="0" algn="ctr">
              <a:lnSpc>
                <a:spcPct val="150000"/>
              </a:lnSpc>
              <a:buClr>
                <a:srgbClr val="FF0000"/>
              </a:buClr>
              <a:defRPr/>
            </a:pPr>
            <a:endParaRPr lang="pl-PL" sz="2400" b="1" u="sng" dirty="0" smtClean="0">
              <a:solidFill>
                <a:schemeClr val="bg1"/>
              </a:solidFill>
            </a:endParaRPr>
          </a:p>
          <a:p>
            <a:pPr algn="just">
              <a:buClr>
                <a:srgbClr val="FF0000"/>
              </a:buClr>
              <a:defRPr/>
            </a:pPr>
            <a:r>
              <a:rPr lang="pl-PL" sz="2000" b="1" dirty="0" smtClean="0">
                <a:solidFill>
                  <a:schemeClr val="bg1"/>
                </a:solidFill>
              </a:rPr>
              <a:t>Za Najciekawszą Inicjatywę Społeczną w Regionie Fundacja "Dobry Duszek" odebrała nagrodę specjalną Związku Pracodawców Warszawy i Mazowsza. Została doceniona za działania penitencjarne w zakresie działalności filantropijnej, kulturowej i oświatowej skierowane do więźniów i ich rodzin.</a:t>
            </a:r>
            <a:endParaRPr lang="pl-PL" sz="2000" i="1" dirty="0">
              <a:solidFill>
                <a:schemeClr val="bg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51520" y="980728"/>
            <a:ext cx="8496300" cy="4937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2600" b="1" dirty="0">
                <a:latin typeface="Arial Rounded MT Bold" pitchFamily="34" charset="0"/>
              </a:rPr>
              <a:t>Nasze osiągnięcia</a:t>
            </a:r>
            <a:endParaRPr lang="pl-PL" sz="2600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serduszk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95812" y="2873498"/>
            <a:ext cx="2196825" cy="1968254"/>
          </a:xfrm>
        </p:spPr>
      </p:pic>
      <p:sp>
        <p:nvSpPr>
          <p:cNvPr id="4" name="Symbol zastępczy zawartości 2"/>
          <p:cNvSpPr txBox="1">
            <a:spLocks/>
          </p:cNvSpPr>
          <p:nvPr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accent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pPr lvl="0" algn="just">
              <a:buClr>
                <a:srgbClr val="FF0000"/>
              </a:buClr>
              <a:defRPr/>
            </a:pPr>
            <a:endParaRPr lang="pl-PL" dirty="0" smtClean="0">
              <a:solidFill>
                <a:schemeClr val="bg1"/>
              </a:solidFill>
            </a:endParaRPr>
          </a:p>
          <a:p>
            <a:pPr lvl="0" algn="ctr">
              <a:buClr>
                <a:srgbClr val="FF0000"/>
              </a:buClr>
              <a:defRPr/>
            </a:pPr>
            <a:endParaRPr lang="pl-PL" sz="4000" dirty="0" smtClean="0">
              <a:solidFill>
                <a:schemeClr val="bg1"/>
              </a:solidFill>
            </a:endParaRPr>
          </a:p>
          <a:p>
            <a:pPr lvl="0" algn="ctr">
              <a:buClr>
                <a:srgbClr val="FF0000"/>
              </a:buClr>
              <a:defRPr/>
            </a:pPr>
            <a:r>
              <a:rPr lang="pl-PL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Dzięki Państwa Wsparciu</a:t>
            </a:r>
          </a:p>
          <a:p>
            <a:pPr lvl="0" algn="ctr">
              <a:buClr>
                <a:srgbClr val="FF0000"/>
              </a:buClr>
              <a:defRPr/>
            </a:pPr>
            <a:r>
              <a:rPr lang="pl-PL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przekazaliśmy ponad </a:t>
            </a:r>
            <a:r>
              <a:rPr lang="pl-PL" sz="5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350 </a:t>
            </a:r>
            <a:r>
              <a:rPr lang="pl-PL" sz="5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tysięcy </a:t>
            </a:r>
            <a:r>
              <a:rPr lang="pl-PL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ciepłych posiłków</a:t>
            </a:r>
          </a:p>
          <a:p>
            <a:pPr lvl="0" algn="ctr">
              <a:buClr>
                <a:srgbClr val="FF0000"/>
              </a:buClr>
              <a:defRPr/>
            </a:pPr>
            <a:r>
              <a:rPr lang="pl-PL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Ponad </a:t>
            </a:r>
            <a:r>
              <a:rPr lang="pl-PL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550 </a:t>
            </a:r>
            <a:r>
              <a:rPr lang="pl-PL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 </a:t>
            </a:r>
            <a:r>
              <a:rPr lang="pl-PL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żywności </a:t>
            </a:r>
          </a:p>
          <a:p>
            <a:pPr lvl="0" algn="ctr">
              <a:buClr>
                <a:srgbClr val="FF0000"/>
              </a:buClr>
              <a:defRPr/>
            </a:pPr>
            <a:r>
              <a:rPr lang="pl-PL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Pomoc żywnościową systematycznie otrzymuje</a:t>
            </a:r>
          </a:p>
          <a:p>
            <a:pPr lvl="0" algn="ctr">
              <a:buClr>
                <a:srgbClr val="FF0000"/>
              </a:buClr>
              <a:defRPr/>
            </a:pPr>
            <a:r>
              <a:rPr lang="pl-PL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1500</a:t>
            </a:r>
            <a:r>
              <a:rPr lang="pl-PL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osób</a:t>
            </a:r>
          </a:p>
        </p:txBody>
      </p:sp>
      <p:pic>
        <p:nvPicPr>
          <p:cNvPr id="7" name="Obraz 6" descr="serduszk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548680"/>
            <a:ext cx="1527035" cy="136815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4753856"/>
            <a:ext cx="5712688" cy="822960"/>
          </a:xfrm>
        </p:spPr>
        <p:txBody>
          <a:bodyPr/>
          <a:lstStyle/>
          <a:p>
            <a:r>
              <a:rPr lang="pl-PL" b="1" dirty="0" smtClean="0"/>
              <a:t>Świetlica „Lokomotywa”</a:t>
            </a:r>
            <a:endParaRPr lang="pl-PL" b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699792" y="5661248"/>
            <a:ext cx="3744416" cy="776758"/>
          </a:xfrm>
        </p:spPr>
        <p:txBody>
          <a:bodyPr>
            <a:normAutofit/>
          </a:bodyPr>
          <a:lstStyle/>
          <a:p>
            <a:r>
              <a:rPr lang="pl-PL" sz="2000" dirty="0" smtClean="0"/>
              <a:t>10.03.2022r. – pomoc trwa nadal</a:t>
            </a:r>
          </a:p>
          <a:p>
            <a:endParaRPr lang="pl-PL" sz="2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5185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41784" y="6136041"/>
            <a:ext cx="846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Pomocą objęto ponad </a:t>
            </a:r>
            <a:r>
              <a:rPr lang="pl-PL" b="1" dirty="0">
                <a:solidFill>
                  <a:schemeClr val="bg1"/>
                </a:solidFill>
              </a:rPr>
              <a:t>500 dzieci</a:t>
            </a:r>
            <a:r>
              <a:rPr lang="pl-PL" dirty="0">
                <a:solidFill>
                  <a:schemeClr val="bg1"/>
                </a:solidFill>
              </a:rPr>
              <a:t>, w tym czasie wydano dla nich ponad </a:t>
            </a:r>
            <a:r>
              <a:rPr lang="pl-PL" b="1" dirty="0">
                <a:solidFill>
                  <a:schemeClr val="bg1"/>
                </a:solidFill>
              </a:rPr>
              <a:t>18 000 posiłków</a:t>
            </a:r>
            <a:r>
              <a:rPr lang="pl-PL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3796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9999" y="405423"/>
            <a:ext cx="7739415" cy="694124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Pomoc dla Uchodźców po 24.02.2022r.</a:t>
            </a:r>
            <a:endParaRPr lang="pl-PL" sz="4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2959" y="1845734"/>
            <a:ext cx="7853497" cy="4391578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pl-PL" dirty="0"/>
              <a:t>Dożywianie dzieci z Ukrainy - przygotowanie ciepłego obiadu dla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>
                <a:solidFill>
                  <a:srgbClr val="00B0F0"/>
                </a:solidFill>
              </a:rPr>
              <a:t>35 </a:t>
            </a:r>
            <a:r>
              <a:rPr lang="pl-PL" b="1" dirty="0">
                <a:solidFill>
                  <a:srgbClr val="00B0F0"/>
                </a:solidFill>
              </a:rPr>
              <a:t>dzieci </a:t>
            </a:r>
            <a:r>
              <a:rPr lang="pl-PL" dirty="0"/>
              <a:t>z Ukrainy w okresie </a:t>
            </a:r>
            <a:r>
              <a:rPr lang="pl-PL" b="1" dirty="0">
                <a:solidFill>
                  <a:srgbClr val="00B0F0"/>
                </a:solidFill>
              </a:rPr>
              <a:t>27.06-31.08.2022r.</a:t>
            </a:r>
            <a:r>
              <a:rPr lang="pl-PL" dirty="0"/>
              <a:t> w ramach programu </a:t>
            </a:r>
            <a:r>
              <a:rPr lang="pl-PL" b="1" dirty="0"/>
              <a:t>Pajacyk</a:t>
            </a:r>
            <a:r>
              <a:rPr lang="pl-PL" dirty="0"/>
              <a:t>, organizowanego przez Polską Akcją Humanitarną </a:t>
            </a:r>
            <a:endParaRPr lang="pl-PL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pl-PL" dirty="0"/>
              <a:t>Projekt dożywiania dzieci z Ukrainy - przygotowanie ciepłego posiłku dla </a:t>
            </a:r>
            <a:r>
              <a:rPr lang="pl-PL" b="1" dirty="0">
                <a:solidFill>
                  <a:srgbClr val="00B0F0"/>
                </a:solidFill>
              </a:rPr>
              <a:t>40 dzieci </a:t>
            </a:r>
            <a:r>
              <a:rPr lang="pl-PL" dirty="0"/>
              <a:t>z Ukrainy w okresie </a:t>
            </a:r>
            <a:r>
              <a:rPr lang="pl-PL" b="1" dirty="0">
                <a:solidFill>
                  <a:srgbClr val="00B0F0"/>
                </a:solidFill>
              </a:rPr>
              <a:t>01.07-30.08.2022r</a:t>
            </a:r>
            <a:r>
              <a:rPr lang="pl-PL" b="1" dirty="0" smtClean="0">
                <a:solidFill>
                  <a:srgbClr val="00B0F0"/>
                </a:solidFill>
              </a:rPr>
              <a:t>.</a:t>
            </a:r>
            <a:r>
              <a:rPr lang="pl-PL" dirty="0" smtClean="0"/>
              <a:t> </a:t>
            </a:r>
            <a:r>
              <a:rPr lang="pl-PL" dirty="0"/>
              <a:t>Projekt realizowany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Programu Wsparcia Uchodźców z Ukrainy </a:t>
            </a:r>
            <a:r>
              <a:rPr lang="pl-PL" b="1" dirty="0" smtClean="0"/>
              <a:t>,,Sąsiedzka </a:t>
            </a:r>
            <a:r>
              <a:rPr lang="pl-PL" b="1" dirty="0"/>
              <a:t>Pomoc'' </a:t>
            </a:r>
            <a:r>
              <a:rPr lang="pl-PL" dirty="0"/>
              <a:t>utworzonego przez </a:t>
            </a:r>
            <a:r>
              <a:rPr lang="pl-PL" dirty="0" err="1"/>
              <a:t>Kobmand</a:t>
            </a:r>
            <a:r>
              <a:rPr lang="pl-PL" dirty="0"/>
              <a:t> Herman </a:t>
            </a:r>
            <a:r>
              <a:rPr lang="pl-PL" dirty="0" err="1"/>
              <a:t>Sallings</a:t>
            </a:r>
            <a:r>
              <a:rPr lang="pl-PL" dirty="0"/>
              <a:t> </a:t>
            </a:r>
            <a:r>
              <a:rPr lang="pl-PL" dirty="0" err="1"/>
              <a:t>Fond</a:t>
            </a:r>
            <a:r>
              <a:rPr lang="pl-PL" dirty="0"/>
              <a:t> ,,KHSF'' za pośrednictwem CEO Netto Sp. z o. </a:t>
            </a:r>
            <a:r>
              <a:rPr lang="pl-PL" dirty="0" smtClean="0"/>
              <a:t>o.</a:t>
            </a:r>
            <a:endParaRPr lang="pl-PL" dirty="0"/>
          </a:p>
          <a:p>
            <a:pPr marL="457200" indent="-457200" algn="just">
              <a:buFont typeface="+mj-lt"/>
              <a:buAutoNum type="arabicPeriod"/>
            </a:pPr>
            <a:r>
              <a:rPr lang="pl-PL" dirty="0" smtClean="0"/>
              <a:t>Przygotowanie </a:t>
            </a:r>
            <a:r>
              <a:rPr lang="pl-PL" dirty="0"/>
              <a:t>oraz wydanie </a:t>
            </a:r>
            <a:r>
              <a:rPr lang="pl-PL" dirty="0" smtClean="0"/>
              <a:t>bezpłatnych posiłków dla </a:t>
            </a:r>
            <a:r>
              <a:rPr lang="pl-PL" dirty="0"/>
              <a:t>obywateli Ukrainy </a:t>
            </a:r>
            <a:r>
              <a:rPr lang="pl-PL" dirty="0" smtClean="0"/>
              <a:t>w </a:t>
            </a:r>
            <a:r>
              <a:rPr lang="pl-PL" dirty="0"/>
              <a:t>ramach działań pomocowych </a:t>
            </a:r>
            <a:r>
              <a:rPr lang="pl-PL" dirty="0" smtClean="0"/>
              <a:t>na </a:t>
            </a:r>
            <a:r>
              <a:rPr lang="pl-PL" dirty="0"/>
              <a:t>terenie województwa </a:t>
            </a:r>
            <a:r>
              <a:rPr lang="pl-PL" dirty="0" smtClean="0"/>
              <a:t>mazowieckiego, finansowane przez Urząd Marszałkowski - </a:t>
            </a:r>
            <a:r>
              <a:rPr lang="pl-PL" b="1" dirty="0" smtClean="0"/>
              <a:t>Mazowieckie Centrum Polityki Społecznej</a:t>
            </a:r>
            <a:r>
              <a:rPr lang="pl-PL" dirty="0" smtClean="0"/>
              <a:t>. </a:t>
            </a:r>
            <a:br>
              <a:rPr lang="pl-PL" dirty="0" smtClean="0"/>
            </a:br>
            <a:r>
              <a:rPr lang="pl-PL" dirty="0" smtClean="0"/>
              <a:t>W 2022r. wydano 4000 posiłków i w 2023r. – 6200 posiłków. Łącznie wydano </a:t>
            </a:r>
            <a:r>
              <a:rPr lang="pl-PL" b="1" dirty="0" smtClean="0">
                <a:solidFill>
                  <a:srgbClr val="00B0F0"/>
                </a:solidFill>
              </a:rPr>
              <a:t>10 200 posiłków.</a:t>
            </a:r>
            <a:endParaRPr lang="pl-PL" b="1" dirty="0">
              <a:solidFill>
                <a:srgbClr val="00B0F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849606" y="1010975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00B0F0"/>
                </a:solidFill>
                <a:latin typeface="+mj-lt"/>
              </a:rPr>
              <a:t>DOŻYWIANIE</a:t>
            </a:r>
            <a:endParaRPr lang="pl-PL" sz="2400" b="1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136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9999" y="405423"/>
            <a:ext cx="7739415" cy="694124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Pomoc dla Uchodźców po 24.02.2022r.</a:t>
            </a:r>
            <a:endParaRPr lang="pl-PL" sz="4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2959" y="1845734"/>
            <a:ext cx="7853497" cy="4391578"/>
          </a:xfrm>
        </p:spPr>
        <p:txBody>
          <a:bodyPr>
            <a:normAutofit lnSpcReduction="10000"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pl-PL" b="1" dirty="0">
                <a:solidFill>
                  <a:srgbClr val="00B0F0"/>
                </a:solidFill>
              </a:rPr>
              <a:t>„Stacja język polski” - uczymy dzieci z Ukrainy </a:t>
            </a:r>
            <a:r>
              <a:rPr lang="pl-PL" dirty="0">
                <a:solidFill>
                  <a:schemeClr val="tx1"/>
                </a:solidFill>
              </a:rPr>
              <a:t>– nauka języka polskiego dla </a:t>
            </a:r>
            <a:r>
              <a:rPr lang="pl-PL" b="1" dirty="0">
                <a:solidFill>
                  <a:srgbClr val="00B0F0"/>
                </a:solidFill>
              </a:rPr>
              <a:t>90 dzieci </a:t>
            </a:r>
            <a:r>
              <a:rPr lang="pl-PL" dirty="0">
                <a:solidFill>
                  <a:schemeClr val="tx1"/>
                </a:solidFill>
              </a:rPr>
              <a:t>z Ukrainy. Każde dziecko otrzymało własny podręcznik. projekt finansowany w ramach Programu „Wspieramy Ukrainę”, realizowanego przez Fundację Edukacja dla Demokracji. Termin realizacji projektu: 2022-07-05 - 2023-07-31</a:t>
            </a:r>
            <a:r>
              <a:rPr lang="pl-PL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l-PL" b="1" dirty="0">
                <a:solidFill>
                  <a:srgbClr val="00B0F0"/>
                </a:solidFill>
              </a:rPr>
              <a:t>„</a:t>
            </a:r>
            <a:r>
              <a:rPr lang="pl-PL" b="1" dirty="0" err="1">
                <a:solidFill>
                  <a:srgbClr val="00B0F0"/>
                </a:solidFill>
              </a:rPr>
              <a:t>Stronger</a:t>
            </a:r>
            <a:r>
              <a:rPr lang="pl-PL" b="1" dirty="0">
                <a:solidFill>
                  <a:srgbClr val="00B0F0"/>
                </a:solidFill>
              </a:rPr>
              <a:t> </a:t>
            </a:r>
            <a:r>
              <a:rPr lang="pl-PL" b="1" dirty="0" err="1">
                <a:solidFill>
                  <a:srgbClr val="00B0F0"/>
                </a:solidFill>
              </a:rPr>
              <a:t>Together</a:t>
            </a:r>
            <a:r>
              <a:rPr lang="pl-PL" b="1" dirty="0">
                <a:solidFill>
                  <a:srgbClr val="00B0F0"/>
                </a:solidFill>
              </a:rPr>
              <a:t>” </a:t>
            </a:r>
            <a:r>
              <a:rPr lang="pl-PL" dirty="0">
                <a:solidFill>
                  <a:schemeClr val="tx1"/>
                </a:solidFill>
              </a:rPr>
              <a:t>– projekt realizowany we współpracy z Fundacją Koalicja dla Młodych, wzięło w nim udział </a:t>
            </a:r>
            <a:r>
              <a:rPr lang="pl-PL" b="1" dirty="0">
                <a:solidFill>
                  <a:srgbClr val="00B0F0"/>
                </a:solidFill>
              </a:rPr>
              <a:t>165 dzieci</a:t>
            </a:r>
            <a:r>
              <a:rPr lang="pl-PL" dirty="0">
                <a:solidFill>
                  <a:schemeClr val="tx1"/>
                </a:solidFill>
              </a:rPr>
              <a:t>, 115 z Ukrainy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i </a:t>
            </a:r>
            <a:r>
              <a:rPr lang="pl-PL" dirty="0">
                <a:solidFill>
                  <a:schemeClr val="tx1"/>
                </a:solidFill>
              </a:rPr>
              <a:t>50 z Polski, w ramach projektu odbył się szereg zajęć i warsztatów oraz wyjazd do Bałtowa, celem projektu była integracja dzieci. </a:t>
            </a:r>
            <a:r>
              <a:rPr lang="pl-PL" dirty="0" smtClean="0">
                <a:solidFill>
                  <a:schemeClr val="tx1"/>
                </a:solidFill>
              </a:rPr>
              <a:t>Termin realizacji projektu: 05.09-21.10.2022r.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l-PL" b="1" dirty="0">
                <a:solidFill>
                  <a:srgbClr val="00B0F0"/>
                </a:solidFill>
              </a:rPr>
              <a:t>Integracja dzieci z Ukrainy </a:t>
            </a:r>
            <a:r>
              <a:rPr lang="pl-PL" dirty="0">
                <a:solidFill>
                  <a:schemeClr val="tx1"/>
                </a:solidFill>
              </a:rPr>
              <a:t>- szereg działań, warsztatów, spotkań mających na celu integrację dzieci z Ukrainy ze społecznością lokalną. Projekt realizowany we współpracy z Centrum Organizacji Pozarządowych oraz American </a:t>
            </a:r>
            <a:r>
              <a:rPr lang="pl-PL" dirty="0" err="1">
                <a:solidFill>
                  <a:schemeClr val="tx1"/>
                </a:solidFill>
              </a:rPr>
              <a:t>Corner</a:t>
            </a:r>
            <a:r>
              <a:rPr lang="pl-PL" dirty="0">
                <a:solidFill>
                  <a:schemeClr val="tx1"/>
                </a:solidFill>
              </a:rPr>
              <a:t> Radom. Program realizowany dzięki funduszom z U.S. </a:t>
            </a:r>
            <a:r>
              <a:rPr lang="pl-PL" dirty="0" err="1">
                <a:solidFill>
                  <a:schemeClr val="tx1"/>
                </a:solidFill>
              </a:rPr>
              <a:t>Embassy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Warsaw</a:t>
            </a:r>
            <a:r>
              <a:rPr lang="pl-PL" dirty="0">
                <a:solidFill>
                  <a:schemeClr val="tx1"/>
                </a:solidFill>
              </a:rPr>
              <a:t>. Termin: 16.10-31.12.2023r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849606" y="1010975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00B0F0"/>
                </a:solidFill>
                <a:latin typeface="+mj-lt"/>
              </a:rPr>
              <a:t>PROJEKTY</a:t>
            </a:r>
            <a:endParaRPr lang="pl-PL" sz="2400" b="1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2384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2349087" y="471229"/>
            <a:ext cx="4392488" cy="973137"/>
          </a:xfrm>
        </p:spPr>
        <p:txBody>
          <a:bodyPr/>
          <a:lstStyle/>
          <a:p>
            <a:r>
              <a:rPr lang="pl-PL" b="1" dirty="0" smtClean="0"/>
              <a:t>Pomoc Warszawa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368270" y="1678168"/>
            <a:ext cx="8354123" cy="4022725"/>
          </a:xfrm>
        </p:spPr>
        <p:txBody>
          <a:bodyPr/>
          <a:lstStyle/>
          <a:p>
            <a:pPr algn="just"/>
            <a:r>
              <a:rPr lang="pl-PL" dirty="0" smtClean="0"/>
              <a:t>Od </a:t>
            </a:r>
            <a:r>
              <a:rPr lang="pl-PL" b="1" dirty="0" smtClean="0">
                <a:solidFill>
                  <a:srgbClr val="00B0F0"/>
                </a:solidFill>
              </a:rPr>
              <a:t>grudnia 2023r. </a:t>
            </a:r>
            <a:r>
              <a:rPr lang="pl-PL" dirty="0" smtClean="0"/>
              <a:t>Fundacja swoją pomocą objęła grupę osób </a:t>
            </a:r>
            <a:br>
              <a:rPr lang="pl-PL" dirty="0" smtClean="0"/>
            </a:br>
            <a:r>
              <a:rPr lang="pl-PL" dirty="0" smtClean="0"/>
              <a:t>z Warszawy. Są to rodziny w trudnej sytuacji finansowej oraz </a:t>
            </a:r>
            <a:br>
              <a:rPr lang="pl-PL" dirty="0" smtClean="0"/>
            </a:br>
            <a:r>
              <a:rPr lang="pl-PL" dirty="0" smtClean="0"/>
              <a:t>z problemami zdrowotnymi. Podopieczni otrzymują </a:t>
            </a:r>
            <a:r>
              <a:rPr lang="pl-PL" b="1" dirty="0" smtClean="0"/>
              <a:t>paczki żywnościowe </a:t>
            </a:r>
            <a:r>
              <a:rPr lang="pl-PL" dirty="0" smtClean="0"/>
              <a:t>oraz </a:t>
            </a:r>
            <a:r>
              <a:rPr lang="pl-PL" b="1" dirty="0" smtClean="0"/>
              <a:t>odzież</a:t>
            </a:r>
            <a:r>
              <a:rPr lang="pl-PL" dirty="0" smtClean="0"/>
              <a:t>. 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7" y="3357919"/>
            <a:ext cx="3573832" cy="26803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26" y="3368905"/>
            <a:ext cx="3109317" cy="23319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r="33201" b="27951"/>
          <a:stretch/>
        </p:blipFill>
        <p:spPr>
          <a:xfrm>
            <a:off x="3755594" y="3352130"/>
            <a:ext cx="1867068" cy="25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53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C:\Users\Sebastian\Desktop\LOGO FUNDACJA DOBRY DUSZE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57765"/>
            <a:ext cx="1368152" cy="144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611560" y="1897663"/>
            <a:ext cx="7920880" cy="40626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pl-PL" sz="7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itchFamily="34" charset="0"/>
              <a:cs typeface="Arial" charset="0"/>
            </a:endParaRPr>
          </a:p>
          <a:p>
            <a:pPr algn="ctr">
              <a:defRPr/>
            </a:pPr>
            <a:r>
              <a:rPr lang="pl-PL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Rada Nadzorcza Fundacji </a:t>
            </a:r>
          </a:p>
          <a:p>
            <a:pPr algn="ctr">
              <a:defRPr/>
            </a:pPr>
            <a:endParaRPr lang="pl-PL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pl-PL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Przewodnicząca - Monika </a:t>
            </a:r>
            <a:r>
              <a:rPr lang="pl-PL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Gaczyńska</a:t>
            </a:r>
            <a:endParaRPr lang="pl-PL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iceprzewodnicząca – Anna Szczygielska</a:t>
            </a:r>
          </a:p>
          <a:p>
            <a:pPr algn="ctr">
              <a:lnSpc>
                <a:spcPct val="150000"/>
              </a:lnSpc>
              <a:defRPr/>
            </a:pPr>
            <a:r>
              <a:rPr lang="pl-PL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Sekretarz – Katarzyna 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pl-PL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emańska</a:t>
            </a:r>
          </a:p>
          <a:p>
            <a:pPr algn="ctr">
              <a:lnSpc>
                <a:spcPct val="150000"/>
              </a:lnSpc>
              <a:defRPr/>
            </a:pPr>
            <a:r>
              <a:rPr lang="pl-PL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Prezes Zarządu - Dorota Kacprowicz</a:t>
            </a:r>
          </a:p>
          <a:p>
            <a:pPr algn="ctr">
              <a:lnSpc>
                <a:spcPct val="150000"/>
              </a:lnSpc>
              <a:defRPr/>
            </a:pPr>
            <a:r>
              <a:rPr lang="pl-PL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Za</a:t>
            </a:r>
            <a:r>
              <a:rPr lang="pl-PL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ł</a:t>
            </a:r>
            <a:r>
              <a:rPr lang="pl-PL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l-PL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ż</a:t>
            </a:r>
            <a:r>
              <a:rPr lang="pl-PL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ycielka/Cz</a:t>
            </a:r>
            <a:r>
              <a:rPr lang="pl-PL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ł</a:t>
            </a:r>
            <a:r>
              <a:rPr lang="pl-PL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onek Zarządu - Małgorzata Patynowska </a:t>
            </a:r>
          </a:p>
          <a:p>
            <a:pPr algn="ctr">
              <a:defRPr/>
            </a:pPr>
            <a:endParaRPr lang="pl-PL" sz="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pl-PL" sz="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pl-PL" sz="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pl-PL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Fundacja „Dobry Duszek”, 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26-610 Radom, ul. Mokra 2 </a:t>
            </a:r>
            <a:b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tel</a:t>
            </a:r>
            <a:r>
              <a:rPr lang="pl-PL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48 369 02 84, </a:t>
            </a:r>
            <a:r>
              <a:rPr lang="pl-PL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512 088 181, 502 039 648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pl-P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www.fundacjadobryduszek.pl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e-mail: </a:t>
            </a:r>
            <a:r>
              <a:rPr lang="pl-PL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biuro@fundacjadobryduszek.pl</a:t>
            </a: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611560" y="692696"/>
            <a:ext cx="640871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l-PL" sz="4000" b="1" dirty="0" smtClean="0"/>
              <a:t>Dziękujemy</a:t>
            </a:r>
            <a:endParaRPr lang="pl-PL" sz="4000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dell-2\Desktop\WSPÓLNE\Zdjęcia na 10 rocznicę\S730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32655"/>
            <a:ext cx="4139952" cy="2763089"/>
          </a:xfrm>
          <a:prstGeom prst="rect">
            <a:avLst/>
          </a:prstGeom>
          <a:noFill/>
        </p:spPr>
      </p:pic>
      <p:pic>
        <p:nvPicPr>
          <p:cNvPr id="3075" name="Picture 3" descr="C:\Users\dell-2\Desktop\WSPÓLNE\Zdjęcia na 10 rocznicę\S7300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4752528" cy="2592288"/>
          </a:xfrm>
          <a:prstGeom prst="rect">
            <a:avLst/>
          </a:prstGeom>
          <a:noFill/>
        </p:spPr>
      </p:pic>
      <p:pic>
        <p:nvPicPr>
          <p:cNvPr id="3076" name="Picture 4" descr="C:\Users\dell-2\Desktop\WSPÓLNE\Zdjęcia na 10 rocznicę\S7300523now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356992"/>
            <a:ext cx="4068762" cy="3501008"/>
          </a:xfrm>
          <a:prstGeom prst="rect">
            <a:avLst/>
          </a:prstGeom>
          <a:noFill/>
        </p:spPr>
      </p:pic>
      <p:pic>
        <p:nvPicPr>
          <p:cNvPr id="3077" name="Picture 5" descr="C:\Users\dell-2\Desktop\WSPÓLNE\Zdjęcia na 10 rocznicę\S7300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347610"/>
            <a:ext cx="4680520" cy="35103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P10006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16631"/>
            <a:ext cx="4320480" cy="3132349"/>
          </a:xfrm>
        </p:spPr>
      </p:pic>
      <p:pic>
        <p:nvPicPr>
          <p:cNvPr id="1026" name="Picture 2" descr="C:\Users\dell-2\Desktop\P10006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6632"/>
            <a:ext cx="4392488" cy="3132347"/>
          </a:xfrm>
          <a:prstGeom prst="rect">
            <a:avLst/>
          </a:prstGeom>
          <a:noFill/>
        </p:spPr>
      </p:pic>
      <p:pic>
        <p:nvPicPr>
          <p:cNvPr id="1027" name="Picture 3" descr="C:\Users\dell-2\Desktop\P10006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356992"/>
            <a:ext cx="4320480" cy="3284984"/>
          </a:xfrm>
          <a:prstGeom prst="rect">
            <a:avLst/>
          </a:prstGeom>
          <a:noFill/>
        </p:spPr>
      </p:pic>
      <p:pic>
        <p:nvPicPr>
          <p:cNvPr id="1028" name="Picture 4" descr="C:\Users\dell-2\Desktop\P10006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464496" cy="325836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goch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4202" y="3645024"/>
            <a:ext cx="4912308" cy="3212976"/>
          </a:xfrm>
          <a:prstGeom prst="rect">
            <a:avLst/>
          </a:prstGeom>
        </p:spPr>
      </p:pic>
      <p:pic>
        <p:nvPicPr>
          <p:cNvPr id="4" name="Symbol zastępczy zawartości 3" descr="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923"/>
          <a:stretch>
            <a:fillRect/>
          </a:stretch>
        </p:blipFill>
        <p:spPr>
          <a:xfrm rot="5400000">
            <a:off x="587300" y="-614683"/>
            <a:ext cx="3672407" cy="4847007"/>
          </a:xfrm>
        </p:spPr>
      </p:pic>
      <p:pic>
        <p:nvPicPr>
          <p:cNvPr id="9" name="Symbol zastępczy zawartości 3" descr="gocha5.jpg"/>
          <p:cNvPicPr>
            <a:picLocks noChangeAspect="1"/>
          </p:cNvPicPr>
          <p:nvPr/>
        </p:nvPicPr>
        <p:blipFill>
          <a:blip r:embed="rId4" cstate="print"/>
          <a:srcRect l="12765"/>
          <a:stretch>
            <a:fillRect/>
          </a:stretch>
        </p:blipFill>
        <p:spPr bwMode="auto">
          <a:xfrm rot="583582">
            <a:off x="4980994" y="319320"/>
            <a:ext cx="4041329" cy="3068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gocha6.jpg"/>
          <p:cNvPicPr>
            <a:picLocks noChangeAspect="1"/>
          </p:cNvPicPr>
          <p:nvPr/>
        </p:nvPicPr>
        <p:blipFill>
          <a:blip r:embed="rId5" cstate="print"/>
          <a:srcRect l="783"/>
          <a:stretch>
            <a:fillRect/>
          </a:stretch>
        </p:blipFill>
        <p:spPr>
          <a:xfrm rot="561305">
            <a:off x="-284993" y="3599718"/>
            <a:ext cx="4543361" cy="30809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dell-2\Desktop\P1000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784976" cy="61659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2549" t="51491"/>
          <a:stretch>
            <a:fillRect/>
          </a:stretch>
        </p:blipFill>
        <p:spPr>
          <a:xfrm rot="16200000">
            <a:off x="3157073" y="-412657"/>
            <a:ext cx="3096344" cy="4442954"/>
          </a:xfrm>
        </p:spPr>
      </p:pic>
      <p:pic>
        <p:nvPicPr>
          <p:cNvPr id="6" name="Symbol zastępczy zawartości 3" descr="007.jpg"/>
          <p:cNvPicPr>
            <a:picLocks noChangeAspect="1"/>
          </p:cNvPicPr>
          <p:nvPr/>
        </p:nvPicPr>
        <p:blipFill>
          <a:blip r:embed="rId2" cstate="print"/>
          <a:srcRect r="51865"/>
          <a:stretch>
            <a:fillRect/>
          </a:stretch>
        </p:blipFill>
        <p:spPr bwMode="auto">
          <a:xfrm rot="16200000">
            <a:off x="2994031" y="708031"/>
            <a:ext cx="3140968" cy="91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286" r="51994" b="2375"/>
          <a:stretch>
            <a:fillRect/>
          </a:stretch>
        </p:blipFill>
        <p:spPr>
          <a:xfrm rot="5400000">
            <a:off x="856141" y="-856140"/>
            <a:ext cx="2996953" cy="4709233"/>
          </a:xfrm>
        </p:spPr>
      </p:pic>
      <p:pic>
        <p:nvPicPr>
          <p:cNvPr id="5" name="Obraz 4" descr="006.jpg"/>
          <p:cNvPicPr>
            <a:picLocks noChangeAspect="1"/>
          </p:cNvPicPr>
          <p:nvPr/>
        </p:nvPicPr>
        <p:blipFill>
          <a:blip r:embed="rId4" cstate="print"/>
          <a:srcRect t="632" r="54023" b="10153"/>
          <a:stretch>
            <a:fillRect/>
          </a:stretch>
        </p:blipFill>
        <p:spPr>
          <a:xfrm rot="5400000">
            <a:off x="5387954" y="-771328"/>
            <a:ext cx="3024337" cy="4512229"/>
          </a:xfrm>
          <a:prstGeom prst="rect">
            <a:avLst/>
          </a:prstGeom>
        </p:spPr>
      </p:pic>
      <p:pic>
        <p:nvPicPr>
          <p:cNvPr id="6" name="Obraz 5" descr="002.jpg"/>
          <p:cNvPicPr>
            <a:picLocks noChangeAspect="1"/>
          </p:cNvPicPr>
          <p:nvPr/>
        </p:nvPicPr>
        <p:blipFill>
          <a:blip r:embed="rId3" cstate="print"/>
          <a:srcRect l="51959" r="1027" b="2085"/>
          <a:stretch>
            <a:fillRect/>
          </a:stretch>
        </p:blipFill>
        <p:spPr>
          <a:xfrm rot="5400000">
            <a:off x="809531" y="3055611"/>
            <a:ext cx="3024334" cy="4635211"/>
          </a:xfrm>
          <a:prstGeom prst="rect">
            <a:avLst/>
          </a:prstGeom>
        </p:spPr>
      </p:pic>
      <p:pic>
        <p:nvPicPr>
          <p:cNvPr id="7" name="Obraz 6" descr="006.jpg"/>
          <p:cNvPicPr>
            <a:picLocks noChangeAspect="1"/>
          </p:cNvPicPr>
          <p:nvPr/>
        </p:nvPicPr>
        <p:blipFill>
          <a:blip r:embed="rId4" cstate="print"/>
          <a:srcRect l="55190" t="15234" r="2252" b="1401"/>
          <a:stretch>
            <a:fillRect/>
          </a:stretch>
        </p:blipFill>
        <p:spPr>
          <a:xfrm rot="5400000">
            <a:off x="5340254" y="3081638"/>
            <a:ext cx="3035492" cy="457200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79512" y="3068960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smtClean="0">
                <a:solidFill>
                  <a:schemeClr val="tx2"/>
                </a:solidFill>
              </a:rPr>
              <a:t>rozpoczęcie akcji </a:t>
            </a:r>
          </a:p>
          <a:p>
            <a:r>
              <a:rPr lang="pl-PL" b="1" spc="200" dirty="0" smtClean="0">
                <a:solidFill>
                  <a:schemeClr val="tx2"/>
                </a:solidFill>
              </a:rPr>
              <a:t>                         </a:t>
            </a:r>
            <a:r>
              <a:rPr lang="pl-PL" sz="2800" b="1" spc="200" dirty="0" smtClean="0">
                <a:solidFill>
                  <a:schemeClr val="tx2"/>
                </a:solidFill>
              </a:rPr>
              <a:t>POMOC ŻYWNOŚCIOWA</a:t>
            </a:r>
            <a:endParaRPr lang="pl-PL" sz="2800" b="1" spc="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cja">
  <a:themeElements>
    <a:clrScheme name="Ciepły niebieski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1224</TotalTime>
  <Words>277</Words>
  <Application>Microsoft Office PowerPoint</Application>
  <PresentationFormat>Pokaz na ekranie (4:3)</PresentationFormat>
  <Paragraphs>64</Paragraphs>
  <Slides>36</Slides>
  <Notes>3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4" baseType="lpstr">
      <vt:lpstr>Arial</vt:lpstr>
      <vt:lpstr>Arial Black</vt:lpstr>
      <vt:lpstr>Arial Rounded MT Bold</vt:lpstr>
      <vt:lpstr>Calibri</vt:lpstr>
      <vt:lpstr>Calibri Light</vt:lpstr>
      <vt:lpstr>ElementarzDwa</vt:lpstr>
      <vt:lpstr>Retrospekcja</vt:lpstr>
      <vt:lpstr>Obiekt powłoki pakowarki</vt:lpstr>
      <vt:lpstr>Prezentacja programu PowerPoint</vt:lpstr>
      <vt:lpstr> takie były początki…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Fundusz stypendialny  „Cegiełka dla Orzełka”</vt:lpstr>
      <vt:lpstr>10 Lecie Fundacji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Świetlica „Lokomotywa”</vt:lpstr>
      <vt:lpstr>Pomoc dla Uchodźców po 24.02.2022r.</vt:lpstr>
      <vt:lpstr>Pomoc dla Uchodźców po 24.02.2022r.</vt:lpstr>
      <vt:lpstr>Pomoc Warszawa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dell-2</dc:creator>
  <cp:lastModifiedBy>USER</cp:lastModifiedBy>
  <cp:revision>144</cp:revision>
  <dcterms:created xsi:type="dcterms:W3CDTF">2016-01-20T12:48:22Z</dcterms:created>
  <dcterms:modified xsi:type="dcterms:W3CDTF">2024-05-29T13:15:16Z</dcterms:modified>
</cp:coreProperties>
</file>